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211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What is already sequenced, and no one knows where it came from. Good morning. I bring a method, not a case. And everything you are about to see, you can verify yourselves from your phone, in ten seconds.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Let us start with what we know. The National Indigenous Organization of Colombia has georeferenced five thousand six hundred and ninety useful plant species. Of those, two thousand six hundred and ninety grow inside Indigenous lands. And ninety-nine are endemic: they exist only there, nowhere else in the world.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These are the five thousand six hundred and ninety useful species on the map — three hundred twenty-seven thousand records with verified coordinates. Every dot is a plant that a people uses: food, medicine, building material, ceremony. The outlines you see are the nine hundred fifty-nine formalized Indigenous lands.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Of those records, twenty-seven thousand three hundred and nineteen fall inside a formalized Indigenous land. That is two thousand six hundred and ninety distinct species growing in our territories.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And ninety-nine of them exist only there. Here they are, aggregated by Indigenous land. Notice what we are not showing: we never publish the point location of an endemic species. The resolution is the territory, never the coordinate. That is our own rule, and it is part of the method we are handing over.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The question no one had asked is this. Of those species, how many are already in the world's genetic databases? And of those that are, how many say where they came from? The answer is public, free, and needs no one's permission. One precision: of the ninety-nine, fifty-one have endemism confirmed by both botanical authorities. I will tell you which figure rests on which base.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First blind spot: the name does not hold. Scientific names change when botanists reorganize classification, but a database keeps the name written the day the sequence was deposited. Look at this case. One hundred thirty-seven sequences of this plant are published. Not one of them carries the name Colombia uses. One hundred thirty-three say Tococa guianensis, a name taxonomy has already retired. Now — the database will resolve the synonym if you know to ask by taxonomy. But the record still says something else. Anyone who matches a national list against those texts finds nothing, and nobody tells you that you had to ask differently. Seventeen of our ninety-nine species are in that situation.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Second blind spot: almost nobody says where the plant came from. When you upload a sequence there is a field for the country of origin. Filling it is optional. In our species, only forty point nine percent filled it. And here is what closes the argument: that field does work. In that same database, ninety-nine thousand and twelve sequences declare Colombia, almost six million declare Brazil. It is not a technical limitation. It is a decision.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Let me tell you one case. Solanum garcia-barrigae. A wild relative of the potato. It grows only in Colombia, inside Indigenous territory. In the entire global biodiversity data network there is exactly one public image of this species. This is it: a dried sheet in a museum in Washington. Eleven public sequences. Zero declare where it came from.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Its genetic code has been public since twenty-ten. The voucher readable in the header itself is an accession of the United States germplasm bank, and the markers sequenced are those used for solanaceae breeding. None of this is illegal. I am not accusing anyone. And look at the label on that sheet. Handwritten, it says: Plantas colombianas. And below it: COLOMBIA. The provenance record did exist. It was on the paper. It was lost on the way into the database, and nobody noticed.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And yet, it can be done. This orchid is a confirmed endemic, Endangered, CITES Appendix Two. Fourteen of its nineteen sequences do declare Colombia. One of the depositing institutions is a Colombian university. This is the control of the experiment: it proves the field can be filled, that someone fills it, and that not filling it is a choice.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Third blind spot: no one is notified. To find out who deposited a sequence you have to open each record, one by one, and read it by hand. There is no alert, no report, no system. A people has no way of learning that something of theirs entered a database. Each square here is one of our ninety-nine species. The red ones have sequences and none declare origin. The grey ones nobody has touched yet.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And there is the fourth blind spot, which is also an opportunity. Fifty-seven of the ninety-nine species have not a single public sequence. Fifty-eight percent. That is not bad news: it is a window. For what is already stored, someone else made the decision. For these fifty-seven, it can still be decided who registers them first, with what metadata, and under what rules. But that window closes on its own.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Now do not take my word for it. Tell me the scientific name of a plant from your territory and we look it up together, right now, against the official databases of Europe and the United States. [SWITCH TO THE BROWSER — the live console is in the web version. If there is no connection, say: everything you saw before is measured and archived, eight hundred and four queries, and you can run it yourselves when you leave. Do not apologize.]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And patents. We were told for months this channel could not be opened. It can, and not through the patent offices: the sequence database itself publishes the sequences disclosed inside patents, with their number. Seventy million of them — more than the ordinary ones. We ran our ninety-nine species against it. Thirty-nine have public sequences, so their zero means something: none of them appears in a patent. Sixty have no sequence at all, so for those we cannot know, and we say so. The result is zero. And the honest headline is not that they patented our plants — it is that nobody has touched them. Put the scale beside it: our most sequenced species has one hundred and thirty-seven sequences; the cultivated potato has four hundred eighteen thousand and three thousand nine hundred patents. We are not saying it was taken from us. We are saying the system is built so that nobody can tell.]</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What do we do with this? We did not have to invent the link: each thing we measured justifies, on its own, one of the four lines the organization has been proposing. The name that gets lost calls for an own inventory with a stable identifier. The origin that is not declared calls for labelling that travels with the data. The absence of alerts calls for community monitoring. And the fifty-seven unregistered call for an own genetic bank. And monitoring is not a nice principle. It is the evidence. The turmeric, neem and bean patents were revoked on documented prior art, not on failure to disclose origin. A people that records systematically is manufacturing the one argument that has actually won.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300"/>
              <a:t>What we leave here is the method, not the case. What you saw are ninety-nine species from Colombia. The procedure fits on one page, it is free, and any organization can run it on their own species this very week, with no one's permission. The Territorial Monitoring System will accompany anyone who wants to do it. Thank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7.jpg"/><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9.jpg"/><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119" cy="685800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ogo_onic.png"/>
          <p:cNvPicPr>
            <a:picLocks noChangeAspect="1"/>
          </p:cNvPicPr>
          <p:nvPr/>
        </p:nvPicPr>
        <p:blipFill>
          <a:blip r:embed="rId2"/>
          <a:stretch>
            <a:fillRect/>
          </a:stretch>
        </p:blipFill>
        <p:spPr>
          <a:xfrm>
            <a:off x="684000" y="576000"/>
            <a:ext cx="801492" cy="792000"/>
          </a:xfrm>
          <a:prstGeom prst="rect">
            <a:avLst/>
          </a:prstGeom>
        </p:spPr>
      </p:pic>
      <p:pic>
        <p:nvPicPr>
          <p:cNvPr id="5" name="Picture 4" descr="logo_smt_claro.png"/>
          <p:cNvPicPr>
            <a:picLocks noChangeAspect="1"/>
          </p:cNvPicPr>
          <p:nvPr/>
        </p:nvPicPr>
        <p:blipFill>
          <a:blip r:embed="rId3"/>
          <a:stretch>
            <a:fillRect/>
          </a:stretch>
        </p:blipFill>
        <p:spPr>
          <a:xfrm>
            <a:off x="1845492" y="756000"/>
            <a:ext cx="998843" cy="540000"/>
          </a:xfrm>
          <a:prstGeom prst="rect">
            <a:avLst/>
          </a:prstGeom>
        </p:spPr>
      </p:pic>
      <p:sp>
        <p:nvSpPr>
          <p:cNvPr id="6" name="TextBox 5"/>
          <p:cNvSpPr txBox="1"/>
          <p:nvPr/>
        </p:nvSpPr>
        <p:spPr>
          <a:xfrm>
            <a:off x="684000" y="2160000"/>
            <a:ext cx="8442812" cy="1980000"/>
          </a:xfrm>
          <a:prstGeom prst="rect">
            <a:avLst/>
          </a:prstGeom>
          <a:noFill/>
        </p:spPr>
        <p:txBody>
          <a:bodyPr wrap="square" lIns="0" rIns="0" tIns="0" bIns="0" anchor="t">
            <a:spAutoFit/>
          </a:bodyPr>
          <a:lstStyle/>
          <a:p>
            <a:pPr algn="l">
              <a:lnSpc>
                <a:spcPct val="105000"/>
              </a:lnSpc>
            </a:pPr>
            <a:r>
              <a:rPr sz="4000" b="1" i="0">
                <a:solidFill>
                  <a:srgbClr val="F2EFE6"/>
                </a:solidFill>
                <a:latin typeface="Georgia"/>
              </a:rPr>
              <a:t>Lo que ya está secuenciado</a:t>
            </a:r>
          </a:p>
          <a:p>
            <a:pPr algn="l">
              <a:lnSpc>
                <a:spcPct val="105000"/>
              </a:lnSpc>
            </a:pPr>
            <a:r>
              <a:rPr sz="4000" b="1" i="0">
                <a:solidFill>
                  <a:srgbClr val="F2EFE6"/>
                </a:solidFill>
                <a:latin typeface="Georgia"/>
              </a:rPr>
              <a:t>y nadie sabe de dónde salió</a:t>
            </a:r>
          </a:p>
        </p:txBody>
      </p:sp>
      <p:sp>
        <p:nvSpPr>
          <p:cNvPr id="7" name="TextBox 6"/>
          <p:cNvSpPr txBox="1"/>
          <p:nvPr/>
        </p:nvSpPr>
        <p:spPr>
          <a:xfrm>
            <a:off x="684000" y="4464000"/>
            <a:ext cx="6710953" cy="864000"/>
          </a:xfrm>
          <a:prstGeom prst="rect">
            <a:avLst/>
          </a:prstGeom>
          <a:noFill/>
        </p:spPr>
        <p:txBody>
          <a:bodyPr wrap="square" lIns="0" rIns="0" tIns="0" bIns="0" anchor="t">
            <a:spAutoFit/>
          </a:bodyPr>
          <a:lstStyle/>
          <a:p>
            <a:pPr algn="l">
              <a:lnSpc>
                <a:spcPct val="130000"/>
              </a:lnSpc>
            </a:pPr>
            <a:r>
              <a:rPr sz="1700" b="0" i="0">
                <a:solidFill>
                  <a:srgbClr val="F2EFE6"/>
                </a:solidFill>
                <a:latin typeface="Arial"/>
              </a:rPr>
              <a:t>Un método para que cualquier pueblo audite, por sí mismo, qué de su territorio ya circula en las bases genéticas del mundo.</a:t>
            </a:r>
          </a:p>
        </p:txBody>
      </p:sp>
      <p:sp>
        <p:nvSpPr>
          <p:cNvPr id="8" name="TextBox 7"/>
          <p:cNvSpPr txBox="1"/>
          <p:nvPr/>
        </p:nvSpPr>
        <p:spPr>
          <a:xfrm>
            <a:off x="684000" y="5994000"/>
            <a:ext cx="10824119" cy="612000"/>
          </a:xfrm>
          <a:prstGeom prst="rect">
            <a:avLst/>
          </a:prstGeom>
          <a:noFill/>
        </p:spPr>
        <p:txBody>
          <a:bodyPr wrap="square" lIns="0" rIns="0" tIns="0" bIns="0" anchor="t">
            <a:spAutoFit/>
          </a:bodyPr>
          <a:lstStyle/>
          <a:p>
            <a:pPr algn="l">
              <a:lnSpc>
                <a:spcPct val="130000"/>
              </a:lnSpc>
            </a:pPr>
            <a:r>
              <a:rPr sz="1200" b="0" i="0">
                <a:solidFill>
                  <a:srgbClr val="F2EFE6"/>
                </a:solidFill>
                <a:latin typeface="Arial"/>
              </a:rPr>
              <a:t>Medición del 20 de octubre de 2026 · 804 consultas archivadas · cada cifra reproducible</a:t>
            </a:r>
          </a:p>
          <a:p>
            <a:pPr algn="l">
              <a:lnSpc>
                <a:spcPct val="130000"/>
              </a:lnSpc>
            </a:pPr>
            <a:r>
              <a:rPr sz="1200" b="0" i="0">
                <a:solidFill>
                  <a:srgbClr val="F2EFE6"/>
                </a:solidFill>
                <a:latin typeface="Arial"/>
              </a:rPr>
              <a:t>Organización Nacional Indígena de Colombia · Sistema de Monitoreo Territorial · Ereván, COP 17 del Convenio sobre la Diversidad Biológica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01 · EL PUNTO DE PARTIDA</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188000"/>
            <a:ext cx="8875777" cy="864000"/>
          </a:xfrm>
          <a:prstGeom prst="rect">
            <a:avLst/>
          </a:prstGeom>
          <a:noFill/>
        </p:spPr>
        <p:txBody>
          <a:bodyPr wrap="square" lIns="0" rIns="0" tIns="0" bIns="0" anchor="t">
            <a:spAutoFit/>
          </a:bodyPr>
          <a:lstStyle/>
          <a:p>
            <a:pPr algn="l">
              <a:lnSpc>
                <a:spcPct val="100000"/>
              </a:lnSpc>
            </a:pPr>
            <a:r>
              <a:rPr sz="3000" b="1" i="0">
                <a:solidFill>
                  <a:srgbClr val="004C45"/>
                </a:solidFill>
                <a:latin typeface="Georgia"/>
              </a:rPr>
              <a:t>Sabemos qué crece en el territorio.</a:t>
            </a:r>
          </a:p>
        </p:txBody>
      </p:sp>
      <p:sp>
        <p:nvSpPr>
          <p:cNvPr id="8" name="Rounded Rectangle 7"/>
          <p:cNvSpPr/>
          <p:nvPr/>
        </p:nvSpPr>
        <p:spPr>
          <a:xfrm>
            <a:off x="684000" y="2160000"/>
            <a:ext cx="2544029" cy="1800000"/>
          </a:xfrm>
          <a:prstGeom prst="roundRect">
            <a:avLst>
              <a:gd name="adj" fmla="val 4000"/>
            </a:avLst>
          </a:prstGeom>
          <a:solidFill>
            <a:srgbClr val="FFFFFF"/>
          </a:solidFill>
          <a:ln w="9525">
            <a:solidFill>
              <a:srgbClr val="004C4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84000" y="2160000"/>
            <a:ext cx="2544029" cy="3810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00000" y="2484000"/>
            <a:ext cx="2112029" cy="720000"/>
          </a:xfrm>
          <a:prstGeom prst="rect">
            <a:avLst/>
          </a:prstGeom>
          <a:noFill/>
        </p:spPr>
        <p:txBody>
          <a:bodyPr wrap="square" lIns="0" rIns="0" tIns="0" bIns="0" anchor="t">
            <a:spAutoFit/>
          </a:bodyPr>
          <a:lstStyle/>
          <a:p>
            <a:pPr algn="l">
              <a:lnSpc>
                <a:spcPct val="95000"/>
              </a:lnSpc>
            </a:pPr>
            <a:r>
              <a:rPr sz="3900" b="1" i="0">
                <a:solidFill>
                  <a:srgbClr val="004C45"/>
                </a:solidFill>
                <a:latin typeface="Georgia"/>
              </a:rPr>
              <a:t>5.690</a:t>
            </a:r>
          </a:p>
        </p:txBody>
      </p:sp>
      <p:sp>
        <p:nvSpPr>
          <p:cNvPr id="11" name="TextBox 10"/>
          <p:cNvSpPr txBox="1"/>
          <p:nvPr/>
        </p:nvSpPr>
        <p:spPr>
          <a:xfrm>
            <a:off x="900000" y="3276000"/>
            <a:ext cx="2112029" cy="576000"/>
          </a:xfrm>
          <a:prstGeom prst="rect">
            <a:avLst/>
          </a:prstGeom>
          <a:noFill/>
        </p:spPr>
        <p:txBody>
          <a:bodyPr wrap="square" lIns="0" rIns="0" tIns="0" bIns="0" anchor="t">
            <a:spAutoFit/>
          </a:bodyPr>
          <a:lstStyle/>
          <a:p>
            <a:pPr algn="l">
              <a:lnSpc>
                <a:spcPct val="115000"/>
              </a:lnSpc>
            </a:pPr>
            <a:r>
              <a:rPr sz="1500" b="0" i="0">
                <a:solidFill>
                  <a:srgbClr val="04110F"/>
                </a:solidFill>
                <a:latin typeface="Arial"/>
              </a:rPr>
              <a:t>especies útiles georreferenciadas</a:t>
            </a:r>
          </a:p>
        </p:txBody>
      </p:sp>
      <p:sp>
        <p:nvSpPr>
          <p:cNvPr id="12" name="Rounded Rectangle 11"/>
          <p:cNvSpPr/>
          <p:nvPr/>
        </p:nvSpPr>
        <p:spPr>
          <a:xfrm>
            <a:off x="3444029" y="2160000"/>
            <a:ext cx="2544029" cy="1800000"/>
          </a:xfrm>
          <a:prstGeom prst="roundRect">
            <a:avLst>
              <a:gd name="adj" fmla="val 4000"/>
            </a:avLst>
          </a:prstGeom>
          <a:solidFill>
            <a:srgbClr val="FFFFFF"/>
          </a:solidFill>
          <a:ln w="9525">
            <a:solidFill>
              <a:srgbClr val="004C4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444029" y="2160000"/>
            <a:ext cx="2544029" cy="3810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660029" y="2484000"/>
            <a:ext cx="2112029" cy="720000"/>
          </a:xfrm>
          <a:prstGeom prst="rect">
            <a:avLst/>
          </a:prstGeom>
          <a:noFill/>
        </p:spPr>
        <p:txBody>
          <a:bodyPr wrap="square" lIns="0" rIns="0" tIns="0" bIns="0" anchor="t">
            <a:spAutoFit/>
          </a:bodyPr>
          <a:lstStyle/>
          <a:p>
            <a:pPr algn="l">
              <a:lnSpc>
                <a:spcPct val="95000"/>
              </a:lnSpc>
            </a:pPr>
            <a:r>
              <a:rPr sz="3900" b="1" i="0">
                <a:solidFill>
                  <a:srgbClr val="004C45"/>
                </a:solidFill>
                <a:latin typeface="Georgia"/>
              </a:rPr>
              <a:t>327.614</a:t>
            </a:r>
          </a:p>
        </p:txBody>
      </p:sp>
      <p:sp>
        <p:nvSpPr>
          <p:cNvPr id="15" name="TextBox 14"/>
          <p:cNvSpPr txBox="1"/>
          <p:nvPr/>
        </p:nvSpPr>
        <p:spPr>
          <a:xfrm>
            <a:off x="3660029" y="3276000"/>
            <a:ext cx="2112029" cy="576000"/>
          </a:xfrm>
          <a:prstGeom prst="rect">
            <a:avLst/>
          </a:prstGeom>
          <a:noFill/>
        </p:spPr>
        <p:txBody>
          <a:bodyPr wrap="square" lIns="0" rIns="0" tIns="0" bIns="0" anchor="t">
            <a:spAutoFit/>
          </a:bodyPr>
          <a:lstStyle/>
          <a:p>
            <a:pPr algn="l">
              <a:lnSpc>
                <a:spcPct val="115000"/>
              </a:lnSpc>
            </a:pPr>
            <a:r>
              <a:rPr sz="1500" b="0" i="0">
                <a:solidFill>
                  <a:srgbClr val="04110F"/>
                </a:solidFill>
                <a:latin typeface="Arial"/>
              </a:rPr>
              <a:t>registros con coordenada</a:t>
            </a:r>
          </a:p>
        </p:txBody>
      </p:sp>
      <p:sp>
        <p:nvSpPr>
          <p:cNvPr id="16" name="Rounded Rectangle 15"/>
          <p:cNvSpPr/>
          <p:nvPr/>
        </p:nvSpPr>
        <p:spPr>
          <a:xfrm>
            <a:off x="6204058" y="2160000"/>
            <a:ext cx="2544029" cy="1800000"/>
          </a:xfrm>
          <a:prstGeom prst="roundRect">
            <a:avLst>
              <a:gd name="adj" fmla="val 4000"/>
            </a:avLst>
          </a:prstGeom>
          <a:solidFill>
            <a:srgbClr val="FFFFFF"/>
          </a:solidFill>
          <a:ln w="9525">
            <a:solidFill>
              <a:srgbClr val="004C4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204058" y="2160000"/>
            <a:ext cx="2544029" cy="3810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20058" y="2484000"/>
            <a:ext cx="2112029" cy="720000"/>
          </a:xfrm>
          <a:prstGeom prst="rect">
            <a:avLst/>
          </a:prstGeom>
          <a:noFill/>
        </p:spPr>
        <p:txBody>
          <a:bodyPr wrap="square" lIns="0" rIns="0" tIns="0" bIns="0" anchor="t">
            <a:spAutoFit/>
          </a:bodyPr>
          <a:lstStyle/>
          <a:p>
            <a:pPr algn="l">
              <a:lnSpc>
                <a:spcPct val="95000"/>
              </a:lnSpc>
            </a:pPr>
            <a:r>
              <a:rPr sz="3900" b="1" i="0">
                <a:solidFill>
                  <a:srgbClr val="004C45"/>
                </a:solidFill>
                <a:latin typeface="Georgia"/>
              </a:rPr>
              <a:t>2.690</a:t>
            </a:r>
          </a:p>
        </p:txBody>
      </p:sp>
      <p:sp>
        <p:nvSpPr>
          <p:cNvPr id="19" name="TextBox 18"/>
          <p:cNvSpPr txBox="1"/>
          <p:nvPr/>
        </p:nvSpPr>
        <p:spPr>
          <a:xfrm>
            <a:off x="6420058" y="3276000"/>
            <a:ext cx="2112029" cy="576000"/>
          </a:xfrm>
          <a:prstGeom prst="rect">
            <a:avLst/>
          </a:prstGeom>
          <a:noFill/>
        </p:spPr>
        <p:txBody>
          <a:bodyPr wrap="square" lIns="0" rIns="0" tIns="0" bIns="0" anchor="t">
            <a:spAutoFit/>
          </a:bodyPr>
          <a:lstStyle/>
          <a:p>
            <a:pPr algn="l">
              <a:lnSpc>
                <a:spcPct val="115000"/>
              </a:lnSpc>
            </a:pPr>
            <a:r>
              <a:rPr sz="1500" b="0" i="0">
                <a:solidFill>
                  <a:srgbClr val="04110F"/>
                </a:solidFill>
                <a:latin typeface="Arial"/>
              </a:rPr>
              <a:t>especies dentro de resguardos</a:t>
            </a:r>
          </a:p>
        </p:txBody>
      </p:sp>
      <p:sp>
        <p:nvSpPr>
          <p:cNvPr id="20" name="Rounded Rectangle 19"/>
          <p:cNvSpPr/>
          <p:nvPr/>
        </p:nvSpPr>
        <p:spPr>
          <a:xfrm>
            <a:off x="8964087" y="2160000"/>
            <a:ext cx="2544029" cy="1800000"/>
          </a:xfrm>
          <a:prstGeom prst="roundRect">
            <a:avLst>
              <a:gd name="adj" fmla="val 4000"/>
            </a:avLst>
          </a:prstGeom>
          <a:solidFill>
            <a:srgbClr val="FFFFFF"/>
          </a:solidFill>
          <a:ln w="9525">
            <a:solidFill>
              <a:srgbClr val="004C4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8964087" y="2160000"/>
            <a:ext cx="2544029" cy="3810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180087" y="2484000"/>
            <a:ext cx="2112029" cy="720000"/>
          </a:xfrm>
          <a:prstGeom prst="rect">
            <a:avLst/>
          </a:prstGeom>
          <a:noFill/>
        </p:spPr>
        <p:txBody>
          <a:bodyPr wrap="square" lIns="0" rIns="0" tIns="0" bIns="0" anchor="t">
            <a:spAutoFit/>
          </a:bodyPr>
          <a:lstStyle/>
          <a:p>
            <a:pPr algn="l">
              <a:lnSpc>
                <a:spcPct val="95000"/>
              </a:lnSpc>
            </a:pPr>
            <a:r>
              <a:rPr sz="3900" b="1" i="0">
                <a:solidFill>
                  <a:srgbClr val="7A4E00"/>
                </a:solidFill>
                <a:latin typeface="Georgia"/>
              </a:rPr>
              <a:t>99</a:t>
            </a:r>
          </a:p>
        </p:txBody>
      </p:sp>
      <p:sp>
        <p:nvSpPr>
          <p:cNvPr id="23" name="TextBox 22"/>
          <p:cNvSpPr txBox="1"/>
          <p:nvPr/>
        </p:nvSpPr>
        <p:spPr>
          <a:xfrm>
            <a:off x="9180087" y="3276000"/>
            <a:ext cx="2112029" cy="576000"/>
          </a:xfrm>
          <a:prstGeom prst="rect">
            <a:avLst/>
          </a:prstGeom>
          <a:noFill/>
        </p:spPr>
        <p:txBody>
          <a:bodyPr wrap="square" lIns="0" rIns="0" tIns="0" bIns="0" anchor="t">
            <a:spAutoFit/>
          </a:bodyPr>
          <a:lstStyle/>
          <a:p>
            <a:pPr algn="l">
              <a:lnSpc>
                <a:spcPct val="115000"/>
              </a:lnSpc>
            </a:pPr>
            <a:r>
              <a:rPr sz="1500" b="0" i="0">
                <a:solidFill>
                  <a:srgbClr val="04110F"/>
                </a:solidFill>
                <a:latin typeface="Arial"/>
              </a:rPr>
              <a:t>endémicas en resguardo</a:t>
            </a:r>
          </a:p>
        </p:txBody>
      </p:sp>
      <p:sp>
        <p:nvSpPr>
          <p:cNvPr id="24" name="TextBox 23"/>
          <p:cNvSpPr txBox="1"/>
          <p:nvPr/>
        </p:nvSpPr>
        <p:spPr>
          <a:xfrm>
            <a:off x="684000" y="4248000"/>
            <a:ext cx="8442812" cy="1152000"/>
          </a:xfrm>
          <a:prstGeom prst="rect">
            <a:avLst/>
          </a:prstGeom>
          <a:noFill/>
        </p:spPr>
        <p:txBody>
          <a:bodyPr wrap="square" lIns="0" rIns="0" tIns="0" bIns="0" anchor="t">
            <a:spAutoFit/>
          </a:bodyPr>
          <a:lstStyle/>
          <a:p>
            <a:pPr algn="l">
              <a:lnSpc>
                <a:spcPct val="125000"/>
              </a:lnSpc>
              <a:spcAft>
                <a:spcPts val="700"/>
              </a:spcAft>
            </a:pPr>
            <a:r>
              <a:rPr sz="1700" b="0" i="0">
                <a:solidFill>
                  <a:srgbClr val="04110F"/>
                </a:solidFill>
                <a:latin typeface="Arial"/>
              </a:rPr>
              <a:t>Ese catálogo lo construyó el SMT-ONIC sobre el inventario de plantas útiles de Colombia, con aval del Royal Botanic Gardens de Kew y del Instituto Humboldt.</a:t>
            </a:r>
          </a:p>
        </p:txBody>
      </p:sp>
      <p:sp>
        <p:nvSpPr>
          <p:cNvPr id="25" name="TextBox 24"/>
          <p:cNvSpPr txBox="1"/>
          <p:nvPr/>
        </p:nvSpPr>
        <p:spPr>
          <a:xfrm>
            <a:off x="684000" y="6372000"/>
            <a:ext cx="10824119" cy="288000"/>
          </a:xfrm>
          <a:prstGeom prst="rect">
            <a:avLst/>
          </a:prstGeom>
          <a:noFill/>
        </p:spPr>
        <p:txBody>
          <a:bodyPr wrap="square" lIns="0" rIns="0" tIns="0" bIns="0" anchor="t">
            <a:spAutoFit/>
          </a:bodyPr>
          <a:lstStyle/>
          <a:p>
            <a:pPr algn="l"/>
            <a:r>
              <a:rPr sz="1200" b="0" i="0">
                <a:solidFill>
                  <a:srgbClr val="555E5B"/>
                </a:solidFill>
                <a:latin typeface="Arial"/>
              </a:rPr>
              <a:t>Fuente: ONIC, 2026.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02 · EL TERRITORIO</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188000"/>
            <a:ext cx="4979094" cy="864000"/>
          </a:xfrm>
          <a:prstGeom prst="rect">
            <a:avLst/>
          </a:prstGeom>
          <a:noFill/>
        </p:spPr>
        <p:txBody>
          <a:bodyPr wrap="square" lIns="0" rIns="0" tIns="0" bIns="0" anchor="t">
            <a:spAutoFit/>
          </a:bodyPr>
          <a:lstStyle/>
          <a:p>
            <a:pPr algn="l">
              <a:lnSpc>
                <a:spcPct val="100000"/>
              </a:lnSpc>
            </a:pPr>
            <a:r>
              <a:rPr sz="3000" b="1" i="0">
                <a:solidFill>
                  <a:srgbClr val="004C45"/>
                </a:solidFill>
                <a:latin typeface="Georgia"/>
              </a:rPr>
              <a:t>Cinco mil seiscientas noventa especies útiles, en el mapa.</a:t>
            </a:r>
          </a:p>
        </p:txBody>
      </p:sp>
      <p:pic>
        <p:nvPicPr>
          <p:cNvPr id="8" name="Picture 7" descr="01_utiles.png"/>
          <p:cNvPicPr>
            <a:picLocks noChangeAspect="1"/>
          </p:cNvPicPr>
          <p:nvPr/>
        </p:nvPicPr>
        <p:blipFill>
          <a:blip r:embed="rId4"/>
          <a:stretch>
            <a:fillRect/>
          </a:stretch>
        </p:blipFill>
        <p:spPr>
          <a:xfrm>
            <a:off x="7683910" y="1062000"/>
            <a:ext cx="3824209" cy="5454000"/>
          </a:xfrm>
          <a:prstGeom prst="rect">
            <a:avLst/>
          </a:prstGeom>
        </p:spPr>
      </p:pic>
      <p:sp>
        <p:nvSpPr>
          <p:cNvPr id="9" name="TextBox 8"/>
          <p:cNvSpPr txBox="1"/>
          <p:nvPr/>
        </p:nvSpPr>
        <p:spPr>
          <a:xfrm>
            <a:off x="684000" y="2736000"/>
            <a:ext cx="4546129" cy="1152000"/>
          </a:xfrm>
          <a:prstGeom prst="rect">
            <a:avLst/>
          </a:prstGeom>
          <a:noFill/>
        </p:spPr>
        <p:txBody>
          <a:bodyPr wrap="square" lIns="0" rIns="0" tIns="0" bIns="0" anchor="t">
            <a:spAutoFit/>
          </a:bodyPr>
          <a:lstStyle/>
          <a:p>
            <a:pPr algn="l">
              <a:lnSpc>
                <a:spcPct val="125000"/>
              </a:lnSpc>
              <a:spcAft>
                <a:spcPts val="700"/>
              </a:spcAft>
            </a:pPr>
            <a:r>
              <a:rPr sz="1700" b="0" i="0">
                <a:solidFill>
                  <a:srgbClr val="04110F"/>
                </a:solidFill>
                <a:latin typeface="Arial"/>
              </a:rPr>
              <a:t>327.614 registros con coordenada. Cada punto es una planta que un pueblo usa: alimento, medicina, construcción, ritual.</a:t>
            </a:r>
          </a:p>
        </p:txBody>
      </p:sp>
      <p:sp>
        <p:nvSpPr>
          <p:cNvPr id="10" name="Rounded Rectangle 9"/>
          <p:cNvSpPr/>
          <p:nvPr/>
        </p:nvSpPr>
        <p:spPr>
          <a:xfrm>
            <a:off x="684000" y="3996000"/>
            <a:ext cx="223200" cy="223200"/>
          </a:xfrm>
          <a:prstGeom prst="roundRect">
            <a:avLst>
              <a:gd name="adj" fmla="val 10000"/>
            </a:avLst>
          </a:prstGeom>
          <a:solidFill>
            <a:srgbClr val="1FB89E"/>
          </a:solidFill>
          <a:ln w="6350">
            <a:solidFill>
              <a:srgbClr val="555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26000" y="4017600"/>
            <a:ext cx="4329647" cy="216000"/>
          </a:xfrm>
          <a:prstGeom prst="rect">
            <a:avLst/>
          </a:prstGeom>
          <a:noFill/>
        </p:spPr>
        <p:txBody>
          <a:bodyPr wrap="square" lIns="0" rIns="0" tIns="0" bIns="0" anchor="t">
            <a:spAutoFit/>
          </a:bodyPr>
          <a:lstStyle/>
          <a:p>
            <a:pPr algn="l"/>
            <a:r>
              <a:rPr sz="1500" b="0" i="0">
                <a:solidFill>
                  <a:srgbClr val="04110F"/>
                </a:solidFill>
                <a:latin typeface="Arial"/>
              </a:rPr>
              <a:t>registro de planta útil · 327.614</a:t>
            </a:r>
          </a:p>
        </p:txBody>
      </p:sp>
      <p:sp>
        <p:nvSpPr>
          <p:cNvPr id="12" name="Rounded Rectangle 11"/>
          <p:cNvSpPr/>
          <p:nvPr/>
        </p:nvSpPr>
        <p:spPr>
          <a:xfrm>
            <a:off x="684000" y="4255200"/>
            <a:ext cx="223200" cy="223200"/>
          </a:xfrm>
          <a:prstGeom prst="roundRect">
            <a:avLst>
              <a:gd name="adj" fmla="val 10000"/>
            </a:avLst>
          </a:prstGeom>
          <a:solidFill>
            <a:srgbClr val="C9D6D1"/>
          </a:solidFill>
          <a:ln w="6350">
            <a:solidFill>
              <a:srgbClr val="555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26000" y="4276800"/>
            <a:ext cx="4329647" cy="216000"/>
          </a:xfrm>
          <a:prstGeom prst="rect">
            <a:avLst/>
          </a:prstGeom>
          <a:noFill/>
        </p:spPr>
        <p:txBody>
          <a:bodyPr wrap="square" lIns="0" rIns="0" tIns="0" bIns="0" anchor="t">
            <a:spAutoFit/>
          </a:bodyPr>
          <a:lstStyle/>
          <a:p>
            <a:pPr algn="l"/>
            <a:r>
              <a:rPr sz="1500" b="0" i="0">
                <a:solidFill>
                  <a:srgbClr val="04110F"/>
                </a:solidFill>
                <a:latin typeface="Arial"/>
              </a:rPr>
              <a:t>resguardo indígena formalizado · 959</a:t>
            </a:r>
          </a:p>
        </p:txBody>
      </p:sp>
      <p:sp>
        <p:nvSpPr>
          <p:cNvPr id="14" name="TextBox 13"/>
          <p:cNvSpPr txBox="1"/>
          <p:nvPr/>
        </p:nvSpPr>
        <p:spPr>
          <a:xfrm>
            <a:off x="684000" y="5814000"/>
            <a:ext cx="4546129" cy="864000"/>
          </a:xfrm>
          <a:prstGeom prst="rect">
            <a:avLst/>
          </a:prstGeom>
          <a:noFill/>
        </p:spPr>
        <p:txBody>
          <a:bodyPr wrap="square" lIns="0" rIns="0" tIns="0" bIns="0" anchor="t">
            <a:spAutoFit/>
          </a:bodyPr>
          <a:lstStyle/>
          <a:p>
            <a:pPr algn="l">
              <a:lnSpc>
                <a:spcPct val="130000"/>
              </a:lnSpc>
            </a:pPr>
            <a:r>
              <a:rPr sz="1200" b="0" i="0">
                <a:solidFill>
                  <a:srgbClr val="555E5B"/>
                </a:solidFill>
                <a:latin typeface="Arial"/>
              </a:rPr>
              <a:t>Figura 1. Plantas útiles de Colombia con coordenada verificada, sobre los 959 resguardos formalizados. Fuente: ONIC sobre Plantas Útiles de Colombia (Humboldt · Kew) y ANT, 2026.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02 · EL TERRITORIO</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188000"/>
            <a:ext cx="4979094" cy="864000"/>
          </a:xfrm>
          <a:prstGeom prst="rect">
            <a:avLst/>
          </a:prstGeom>
          <a:noFill/>
        </p:spPr>
        <p:txBody>
          <a:bodyPr wrap="square" lIns="0" rIns="0" tIns="0" bIns="0" anchor="t">
            <a:spAutoFit/>
          </a:bodyPr>
          <a:lstStyle/>
          <a:p>
            <a:pPr algn="l">
              <a:lnSpc>
                <a:spcPct val="100000"/>
              </a:lnSpc>
            </a:pPr>
            <a:r>
              <a:rPr sz="3000" b="1" i="0">
                <a:solidFill>
                  <a:srgbClr val="004C45"/>
                </a:solidFill>
                <a:latin typeface="Georgia"/>
              </a:rPr>
              <a:t>Dos mil seiscientas noventa crecen dentro de resguardo.</a:t>
            </a:r>
          </a:p>
        </p:txBody>
      </p:sp>
      <p:pic>
        <p:nvPicPr>
          <p:cNvPr id="8" name="Picture 7" descr="02_en_resguardo.png"/>
          <p:cNvPicPr>
            <a:picLocks noChangeAspect="1"/>
          </p:cNvPicPr>
          <p:nvPr/>
        </p:nvPicPr>
        <p:blipFill>
          <a:blip r:embed="rId4"/>
          <a:stretch>
            <a:fillRect/>
          </a:stretch>
        </p:blipFill>
        <p:spPr>
          <a:xfrm>
            <a:off x="7683910" y="1062000"/>
            <a:ext cx="3824209" cy="5454000"/>
          </a:xfrm>
          <a:prstGeom prst="rect">
            <a:avLst/>
          </a:prstGeom>
        </p:spPr>
      </p:pic>
      <p:sp>
        <p:nvSpPr>
          <p:cNvPr id="9" name="TextBox 8"/>
          <p:cNvSpPr txBox="1"/>
          <p:nvPr/>
        </p:nvSpPr>
        <p:spPr>
          <a:xfrm>
            <a:off x="684000" y="2736000"/>
            <a:ext cx="4546129" cy="1152000"/>
          </a:xfrm>
          <a:prstGeom prst="rect">
            <a:avLst/>
          </a:prstGeom>
          <a:noFill/>
        </p:spPr>
        <p:txBody>
          <a:bodyPr wrap="square" lIns="0" rIns="0" tIns="0" bIns="0" anchor="t">
            <a:spAutoFit/>
          </a:bodyPr>
          <a:lstStyle/>
          <a:p>
            <a:pPr algn="l">
              <a:lnSpc>
                <a:spcPct val="125000"/>
              </a:lnSpc>
              <a:spcAft>
                <a:spcPts val="700"/>
              </a:spcAft>
            </a:pPr>
            <a:r>
              <a:rPr sz="1700" b="0" i="0">
                <a:solidFill>
                  <a:srgbClr val="04110F"/>
                </a:solidFill>
                <a:latin typeface="Arial"/>
              </a:rPr>
              <a:t>De los 327.614 registros, 27.319 caen dentro de un resguardo indígena formalizado. Son 2.690 especies distintas.</a:t>
            </a:r>
          </a:p>
        </p:txBody>
      </p:sp>
      <p:sp>
        <p:nvSpPr>
          <p:cNvPr id="10" name="Rounded Rectangle 9"/>
          <p:cNvSpPr/>
          <p:nvPr/>
        </p:nvSpPr>
        <p:spPr>
          <a:xfrm>
            <a:off x="684000" y="3996000"/>
            <a:ext cx="223200" cy="223200"/>
          </a:xfrm>
          <a:prstGeom prst="roundRect">
            <a:avLst>
              <a:gd name="adj" fmla="val 10000"/>
            </a:avLst>
          </a:prstGeom>
          <a:solidFill>
            <a:srgbClr val="C85A47"/>
          </a:solidFill>
          <a:ln w="6350">
            <a:solidFill>
              <a:srgbClr val="555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26000" y="4017600"/>
            <a:ext cx="4329647" cy="216000"/>
          </a:xfrm>
          <a:prstGeom prst="rect">
            <a:avLst/>
          </a:prstGeom>
          <a:noFill/>
        </p:spPr>
        <p:txBody>
          <a:bodyPr wrap="square" lIns="0" rIns="0" tIns="0" bIns="0" anchor="t">
            <a:spAutoFit/>
          </a:bodyPr>
          <a:lstStyle/>
          <a:p>
            <a:pPr algn="l"/>
            <a:r>
              <a:rPr sz="1500" b="0" i="0">
                <a:solidFill>
                  <a:srgbClr val="04110F"/>
                </a:solidFill>
                <a:latin typeface="Arial"/>
              </a:rPr>
              <a:t>dentro de resguardo · 27.319 registros</a:t>
            </a:r>
          </a:p>
        </p:txBody>
      </p:sp>
      <p:sp>
        <p:nvSpPr>
          <p:cNvPr id="12" name="Rounded Rectangle 11"/>
          <p:cNvSpPr/>
          <p:nvPr/>
        </p:nvSpPr>
        <p:spPr>
          <a:xfrm>
            <a:off x="684000" y="4255200"/>
            <a:ext cx="223200" cy="223200"/>
          </a:xfrm>
          <a:prstGeom prst="roundRect">
            <a:avLst>
              <a:gd name="adj" fmla="val 10000"/>
            </a:avLst>
          </a:prstGeom>
          <a:solidFill>
            <a:srgbClr val="C8CFCB"/>
          </a:solidFill>
          <a:ln w="6350">
            <a:solidFill>
              <a:srgbClr val="555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26000" y="4276800"/>
            <a:ext cx="4329647" cy="216000"/>
          </a:xfrm>
          <a:prstGeom prst="rect">
            <a:avLst/>
          </a:prstGeom>
          <a:noFill/>
        </p:spPr>
        <p:txBody>
          <a:bodyPr wrap="square" lIns="0" rIns="0" tIns="0" bIns="0" anchor="t">
            <a:spAutoFit/>
          </a:bodyPr>
          <a:lstStyle/>
          <a:p>
            <a:pPr algn="l"/>
            <a:r>
              <a:rPr sz="1500" b="0" i="0">
                <a:solidFill>
                  <a:srgbClr val="04110F"/>
                </a:solidFill>
                <a:latin typeface="Arial"/>
              </a:rPr>
              <a:t>fuera de resguardo</a:t>
            </a:r>
          </a:p>
        </p:txBody>
      </p:sp>
      <p:sp>
        <p:nvSpPr>
          <p:cNvPr id="14" name="Rounded Rectangle 13"/>
          <p:cNvSpPr/>
          <p:nvPr/>
        </p:nvSpPr>
        <p:spPr>
          <a:xfrm>
            <a:off x="684000" y="4514400"/>
            <a:ext cx="223200" cy="223200"/>
          </a:xfrm>
          <a:prstGeom prst="roundRect">
            <a:avLst>
              <a:gd name="adj" fmla="val 10000"/>
            </a:avLst>
          </a:prstGeom>
          <a:solidFill>
            <a:srgbClr val="C9D6D1"/>
          </a:solidFill>
          <a:ln w="6350">
            <a:solidFill>
              <a:srgbClr val="555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26000" y="4536000"/>
            <a:ext cx="4329647" cy="216000"/>
          </a:xfrm>
          <a:prstGeom prst="rect">
            <a:avLst/>
          </a:prstGeom>
          <a:noFill/>
        </p:spPr>
        <p:txBody>
          <a:bodyPr wrap="square" lIns="0" rIns="0" tIns="0" bIns="0" anchor="t">
            <a:spAutoFit/>
          </a:bodyPr>
          <a:lstStyle/>
          <a:p>
            <a:pPr algn="l"/>
            <a:r>
              <a:rPr sz="1500" b="0" i="0">
                <a:solidFill>
                  <a:srgbClr val="04110F"/>
                </a:solidFill>
                <a:latin typeface="Arial"/>
              </a:rPr>
              <a:t>resguardo indígena formalizado</a:t>
            </a:r>
          </a:p>
        </p:txBody>
      </p:sp>
      <p:sp>
        <p:nvSpPr>
          <p:cNvPr id="16" name="TextBox 15"/>
          <p:cNvSpPr txBox="1"/>
          <p:nvPr/>
        </p:nvSpPr>
        <p:spPr>
          <a:xfrm>
            <a:off x="684000" y="5814000"/>
            <a:ext cx="4546129" cy="864000"/>
          </a:xfrm>
          <a:prstGeom prst="rect">
            <a:avLst/>
          </a:prstGeom>
          <a:noFill/>
        </p:spPr>
        <p:txBody>
          <a:bodyPr wrap="square" lIns="0" rIns="0" tIns="0" bIns="0" anchor="t">
            <a:spAutoFit/>
          </a:bodyPr>
          <a:lstStyle/>
          <a:p>
            <a:pPr algn="l">
              <a:lnSpc>
                <a:spcPct val="130000"/>
              </a:lnSpc>
            </a:pPr>
            <a:r>
              <a:rPr sz="1200" b="0" i="0">
                <a:solidFill>
                  <a:srgbClr val="555E5B"/>
                </a:solidFill>
                <a:latin typeface="Arial"/>
              </a:rPr>
              <a:t>Figura 2. Registros de plantas útiles dentro de resguardo. Fuente: ONIC sobre Plantas Útiles de Colombia y ANT, 2026.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02 · EL TERRITORIO</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188000"/>
            <a:ext cx="4979094" cy="864000"/>
          </a:xfrm>
          <a:prstGeom prst="rect">
            <a:avLst/>
          </a:prstGeom>
          <a:noFill/>
        </p:spPr>
        <p:txBody>
          <a:bodyPr wrap="square" lIns="0" rIns="0" tIns="0" bIns="0" anchor="t">
            <a:spAutoFit/>
          </a:bodyPr>
          <a:lstStyle/>
          <a:p>
            <a:pPr algn="l">
              <a:lnSpc>
                <a:spcPct val="100000"/>
              </a:lnSpc>
            </a:pPr>
            <a:r>
              <a:rPr sz="3000" b="1" i="0">
                <a:solidFill>
                  <a:srgbClr val="004C45"/>
                </a:solidFill>
                <a:latin typeface="Georgia"/>
              </a:rPr>
              <a:t>Y noventa y nueve sólo existen ahí.</a:t>
            </a:r>
          </a:p>
        </p:txBody>
      </p:sp>
      <p:pic>
        <p:nvPicPr>
          <p:cNvPr id="8" name="Picture 7" descr="03_endemicas.png"/>
          <p:cNvPicPr>
            <a:picLocks noChangeAspect="1"/>
          </p:cNvPicPr>
          <p:nvPr/>
        </p:nvPicPr>
        <p:blipFill>
          <a:blip r:embed="rId4"/>
          <a:stretch>
            <a:fillRect/>
          </a:stretch>
        </p:blipFill>
        <p:spPr>
          <a:xfrm>
            <a:off x="7683910" y="1062000"/>
            <a:ext cx="3824209" cy="5454000"/>
          </a:xfrm>
          <a:prstGeom prst="rect">
            <a:avLst/>
          </a:prstGeom>
        </p:spPr>
      </p:pic>
      <p:sp>
        <p:nvSpPr>
          <p:cNvPr id="9" name="TextBox 8"/>
          <p:cNvSpPr txBox="1"/>
          <p:nvPr/>
        </p:nvSpPr>
        <p:spPr>
          <a:xfrm>
            <a:off x="684000" y="2736000"/>
            <a:ext cx="4546129" cy="1152000"/>
          </a:xfrm>
          <a:prstGeom prst="rect">
            <a:avLst/>
          </a:prstGeom>
          <a:noFill/>
        </p:spPr>
        <p:txBody>
          <a:bodyPr wrap="square" lIns="0" rIns="0" tIns="0" bIns="0" anchor="t">
            <a:spAutoFit/>
          </a:bodyPr>
          <a:lstStyle/>
          <a:p>
            <a:pPr algn="l">
              <a:lnSpc>
                <a:spcPct val="125000"/>
              </a:lnSpc>
              <a:spcAft>
                <a:spcPts val="700"/>
              </a:spcAft>
            </a:pPr>
            <a:r>
              <a:rPr sz="1700" b="0" i="0">
                <a:solidFill>
                  <a:srgbClr val="04110F"/>
                </a:solidFill>
                <a:latin typeface="Arial"/>
              </a:rPr>
              <a:t>Las 99 endémicas, agregadas por resguardo. No mostramos el punto de ninguna especie: la resolución es el resguardo, nunca la coordenada.</a:t>
            </a:r>
          </a:p>
        </p:txBody>
      </p:sp>
      <p:sp>
        <p:nvSpPr>
          <p:cNvPr id="10" name="TextBox 9"/>
          <p:cNvSpPr txBox="1"/>
          <p:nvPr/>
        </p:nvSpPr>
        <p:spPr>
          <a:xfrm>
            <a:off x="684000" y="3996000"/>
            <a:ext cx="4546129" cy="251999"/>
          </a:xfrm>
          <a:prstGeom prst="rect">
            <a:avLst/>
          </a:prstGeom>
          <a:noFill/>
        </p:spPr>
        <p:txBody>
          <a:bodyPr wrap="square" lIns="0" rIns="0" tIns="0" bIns="0" anchor="t">
            <a:spAutoFit/>
          </a:bodyPr>
          <a:lstStyle/>
          <a:p>
            <a:pPr algn="l"/>
            <a:r>
              <a:rPr sz="1300" b="1" i="0">
                <a:solidFill>
                  <a:srgbClr val="004C45"/>
                </a:solidFill>
                <a:latin typeface="Arial"/>
              </a:rPr>
              <a:t>ESPECIES ENDÉMICAS POR RESGUARDO</a:t>
            </a:r>
          </a:p>
        </p:txBody>
      </p:sp>
      <p:sp>
        <p:nvSpPr>
          <p:cNvPr id="11" name="Rounded Rectangle 10"/>
          <p:cNvSpPr/>
          <p:nvPr/>
        </p:nvSpPr>
        <p:spPr>
          <a:xfrm>
            <a:off x="684000" y="4302000"/>
            <a:ext cx="223200" cy="223200"/>
          </a:xfrm>
          <a:prstGeom prst="roundRect">
            <a:avLst>
              <a:gd name="adj" fmla="val 10000"/>
            </a:avLst>
          </a:prstGeom>
          <a:solidFill>
            <a:srgbClr val="DCE8E4"/>
          </a:solidFill>
          <a:ln w="6350">
            <a:solidFill>
              <a:srgbClr val="555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26000" y="4323600"/>
            <a:ext cx="4329647" cy="216000"/>
          </a:xfrm>
          <a:prstGeom prst="rect">
            <a:avLst/>
          </a:prstGeom>
          <a:noFill/>
        </p:spPr>
        <p:txBody>
          <a:bodyPr wrap="square" lIns="0" rIns="0" tIns="0" bIns="0" anchor="t">
            <a:spAutoFit/>
          </a:bodyPr>
          <a:lstStyle/>
          <a:p>
            <a:pPr algn="l"/>
            <a:r>
              <a:rPr sz="1500" b="0" i="0">
                <a:solidFill>
                  <a:srgbClr val="04110F"/>
                </a:solidFill>
                <a:latin typeface="Arial"/>
              </a:rPr>
              <a:t>1</a:t>
            </a:r>
          </a:p>
        </p:txBody>
      </p:sp>
      <p:sp>
        <p:nvSpPr>
          <p:cNvPr id="13" name="Rounded Rectangle 12"/>
          <p:cNvSpPr/>
          <p:nvPr/>
        </p:nvSpPr>
        <p:spPr>
          <a:xfrm>
            <a:off x="684000" y="4561200"/>
            <a:ext cx="223200" cy="223200"/>
          </a:xfrm>
          <a:prstGeom prst="roundRect">
            <a:avLst>
              <a:gd name="adj" fmla="val 10000"/>
            </a:avLst>
          </a:prstGeom>
          <a:solidFill>
            <a:srgbClr val="CADED8"/>
          </a:solidFill>
          <a:ln w="6350">
            <a:solidFill>
              <a:srgbClr val="555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26000" y="4582800"/>
            <a:ext cx="4329647" cy="216000"/>
          </a:xfrm>
          <a:prstGeom prst="rect">
            <a:avLst/>
          </a:prstGeom>
          <a:noFill/>
        </p:spPr>
        <p:txBody>
          <a:bodyPr wrap="square" lIns="0" rIns="0" tIns="0" bIns="0" anchor="t">
            <a:spAutoFit/>
          </a:bodyPr>
          <a:lstStyle/>
          <a:p>
            <a:pPr algn="l"/>
            <a:r>
              <a:rPr sz="1500" b="0" i="0">
                <a:solidFill>
                  <a:srgbClr val="04110F"/>
                </a:solidFill>
                <a:latin typeface="Arial"/>
              </a:rPr>
              <a:t>2</a:t>
            </a:r>
          </a:p>
        </p:txBody>
      </p:sp>
      <p:sp>
        <p:nvSpPr>
          <p:cNvPr id="15" name="Rounded Rectangle 14"/>
          <p:cNvSpPr/>
          <p:nvPr/>
        </p:nvSpPr>
        <p:spPr>
          <a:xfrm>
            <a:off x="684000" y="4820400"/>
            <a:ext cx="223200" cy="223200"/>
          </a:xfrm>
          <a:prstGeom prst="roundRect">
            <a:avLst>
              <a:gd name="adj" fmla="val 10000"/>
            </a:avLst>
          </a:prstGeom>
          <a:solidFill>
            <a:srgbClr val="B9D5CD"/>
          </a:solidFill>
          <a:ln w="6350">
            <a:solidFill>
              <a:srgbClr val="555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26000" y="4842000"/>
            <a:ext cx="4329647" cy="216000"/>
          </a:xfrm>
          <a:prstGeom prst="rect">
            <a:avLst/>
          </a:prstGeom>
          <a:noFill/>
        </p:spPr>
        <p:txBody>
          <a:bodyPr wrap="square" lIns="0" rIns="0" tIns="0" bIns="0" anchor="t">
            <a:spAutoFit/>
          </a:bodyPr>
          <a:lstStyle/>
          <a:p>
            <a:pPr algn="l"/>
            <a:r>
              <a:rPr sz="1500" b="0" i="0">
                <a:solidFill>
                  <a:srgbClr val="04110F"/>
                </a:solidFill>
                <a:latin typeface="Arial"/>
              </a:rPr>
              <a:t>3</a:t>
            </a:r>
          </a:p>
        </p:txBody>
      </p:sp>
      <p:sp>
        <p:nvSpPr>
          <p:cNvPr id="17" name="Rounded Rectangle 16"/>
          <p:cNvSpPr/>
          <p:nvPr/>
        </p:nvSpPr>
        <p:spPr>
          <a:xfrm>
            <a:off x="684000" y="5079600"/>
            <a:ext cx="223200" cy="223200"/>
          </a:xfrm>
          <a:prstGeom prst="roundRect">
            <a:avLst>
              <a:gd name="adj" fmla="val 10000"/>
            </a:avLst>
          </a:prstGeom>
          <a:solidFill>
            <a:srgbClr val="96C2B6"/>
          </a:solidFill>
          <a:ln w="6350">
            <a:solidFill>
              <a:srgbClr val="555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026000" y="5101200"/>
            <a:ext cx="4329647" cy="216000"/>
          </a:xfrm>
          <a:prstGeom prst="rect">
            <a:avLst/>
          </a:prstGeom>
          <a:noFill/>
        </p:spPr>
        <p:txBody>
          <a:bodyPr wrap="square" lIns="0" rIns="0" tIns="0" bIns="0" anchor="t">
            <a:spAutoFit/>
          </a:bodyPr>
          <a:lstStyle/>
          <a:p>
            <a:pPr algn="l"/>
            <a:r>
              <a:rPr sz="1500" b="0" i="0">
                <a:solidFill>
                  <a:srgbClr val="04110F"/>
                </a:solidFill>
                <a:latin typeface="Arial"/>
              </a:rPr>
              <a:t>5</a:t>
            </a:r>
          </a:p>
        </p:txBody>
      </p:sp>
      <p:sp>
        <p:nvSpPr>
          <p:cNvPr id="19" name="Rounded Rectangle 18"/>
          <p:cNvSpPr/>
          <p:nvPr/>
        </p:nvSpPr>
        <p:spPr>
          <a:xfrm>
            <a:off x="684000" y="5338800"/>
            <a:ext cx="223200" cy="223200"/>
          </a:xfrm>
          <a:prstGeom prst="roundRect">
            <a:avLst>
              <a:gd name="adj" fmla="val 10000"/>
            </a:avLst>
          </a:prstGeom>
          <a:solidFill>
            <a:srgbClr val="004C45"/>
          </a:solidFill>
          <a:ln w="6350">
            <a:solidFill>
              <a:srgbClr val="555E5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1026000" y="5360400"/>
            <a:ext cx="4329647" cy="216000"/>
          </a:xfrm>
          <a:prstGeom prst="rect">
            <a:avLst/>
          </a:prstGeom>
          <a:noFill/>
        </p:spPr>
        <p:txBody>
          <a:bodyPr wrap="square" lIns="0" rIns="0" tIns="0" bIns="0" anchor="t">
            <a:spAutoFit/>
          </a:bodyPr>
          <a:lstStyle/>
          <a:p>
            <a:pPr algn="l"/>
            <a:r>
              <a:rPr sz="1500" b="0" i="0">
                <a:solidFill>
                  <a:srgbClr val="04110F"/>
                </a:solidFill>
                <a:latin typeface="Arial"/>
              </a:rPr>
              <a:t>13</a:t>
            </a:r>
          </a:p>
        </p:txBody>
      </p:sp>
      <p:sp>
        <p:nvSpPr>
          <p:cNvPr id="21" name="TextBox 20"/>
          <p:cNvSpPr txBox="1"/>
          <p:nvPr/>
        </p:nvSpPr>
        <p:spPr>
          <a:xfrm>
            <a:off x="684000" y="5814000"/>
            <a:ext cx="4546129" cy="864000"/>
          </a:xfrm>
          <a:prstGeom prst="rect">
            <a:avLst/>
          </a:prstGeom>
          <a:noFill/>
        </p:spPr>
        <p:txBody>
          <a:bodyPr wrap="square" lIns="0" rIns="0" tIns="0" bIns="0" anchor="t">
            <a:spAutoFit/>
          </a:bodyPr>
          <a:lstStyle/>
          <a:p>
            <a:pPr algn="l">
              <a:lnSpc>
                <a:spcPct val="130000"/>
              </a:lnSpc>
            </a:pPr>
            <a:r>
              <a:rPr sz="1200" b="0" i="0">
                <a:solidFill>
                  <a:srgbClr val="555E5B"/>
                </a:solidFill>
                <a:latin typeface="Arial"/>
              </a:rPr>
              <a:t>Figura 3. Número de especies endémicas útiles por resguardo. Resolución de resguardo por soberanía de datos. Fuente: ONIC, 2026.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03 · LA PREGUNTA</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512000"/>
            <a:ext cx="7793365" cy="864000"/>
          </a:xfrm>
          <a:prstGeom prst="rect">
            <a:avLst/>
          </a:prstGeom>
          <a:noFill/>
        </p:spPr>
        <p:txBody>
          <a:bodyPr wrap="square" lIns="0" rIns="0" tIns="0" bIns="0" anchor="t">
            <a:spAutoFit/>
          </a:bodyPr>
          <a:lstStyle/>
          <a:p>
            <a:pPr algn="l">
              <a:lnSpc>
                <a:spcPct val="100000"/>
              </a:lnSpc>
            </a:pPr>
            <a:r>
              <a:rPr sz="3200" b="1" i="0">
                <a:solidFill>
                  <a:srgbClr val="004C45"/>
                </a:solidFill>
                <a:latin typeface="Georgia"/>
              </a:rPr>
              <a:t>De esas especies, ¿cuántas ya están</a:t>
            </a:r>
          </a:p>
          <a:p>
            <a:pPr algn="l">
              <a:lnSpc>
                <a:spcPct val="100000"/>
              </a:lnSpc>
            </a:pPr>
            <a:r>
              <a:rPr sz="3200" b="1" i="0">
                <a:solidFill>
                  <a:srgbClr val="004C45"/>
                </a:solidFill>
                <a:latin typeface="Georgia"/>
              </a:rPr>
              <a:t>en las bases genéticas del mundo —</a:t>
            </a:r>
          </a:p>
          <a:p>
            <a:pPr algn="l">
              <a:lnSpc>
                <a:spcPct val="100000"/>
              </a:lnSpc>
            </a:pPr>
            <a:r>
              <a:rPr sz="3200" b="1" i="0">
                <a:solidFill>
                  <a:srgbClr val="004C45"/>
                </a:solidFill>
                <a:latin typeface="Georgia"/>
              </a:rPr>
              <a:t>y cuántas dicen de dónde salieron?</a:t>
            </a:r>
          </a:p>
        </p:txBody>
      </p:sp>
      <p:sp>
        <p:nvSpPr>
          <p:cNvPr id="8" name="TextBox 7"/>
          <p:cNvSpPr txBox="1"/>
          <p:nvPr/>
        </p:nvSpPr>
        <p:spPr>
          <a:xfrm>
            <a:off x="684000" y="3960000"/>
            <a:ext cx="7576883" cy="1152000"/>
          </a:xfrm>
          <a:prstGeom prst="rect">
            <a:avLst/>
          </a:prstGeom>
          <a:noFill/>
        </p:spPr>
        <p:txBody>
          <a:bodyPr wrap="square" lIns="0" rIns="0" tIns="0" bIns="0" anchor="t">
            <a:spAutoFit/>
          </a:bodyPr>
          <a:lstStyle/>
          <a:p>
            <a:pPr algn="l">
              <a:lnSpc>
                <a:spcPct val="125000"/>
              </a:lnSpc>
              <a:spcAft>
                <a:spcPts val="700"/>
              </a:spcAft>
            </a:pPr>
            <a:r>
              <a:rPr sz="1700" b="0" i="0">
                <a:solidFill>
                  <a:srgbClr val="04110F"/>
                </a:solidFill>
                <a:latin typeface="Arial"/>
              </a:rPr>
              <a:t>La respuesta se puede consultar. Es pública, es gratuita y no hay que pedirle permiso a nadie.</a:t>
            </a:r>
          </a:p>
          <a:p>
            <a:pPr algn="l">
              <a:lnSpc>
                <a:spcPct val="125000"/>
              </a:lnSpc>
              <a:spcAft>
                <a:spcPts val="700"/>
              </a:spcAft>
            </a:pPr>
            <a:r>
              <a:rPr sz="1700" b="0" i="0">
                <a:solidFill>
                  <a:srgbClr val="04110F"/>
                </a:solidFill>
                <a:latin typeface="Arial"/>
              </a:rPr>
              <a:t/>
            </a:r>
          </a:p>
          <a:p>
            <a:pPr algn="l">
              <a:lnSpc>
                <a:spcPct val="125000"/>
              </a:lnSpc>
              <a:spcAft>
                <a:spcPts val="700"/>
              </a:spcAft>
            </a:pPr>
            <a:r>
              <a:rPr sz="1700" b="0" i="0">
                <a:solidFill>
                  <a:srgbClr val="04110F"/>
                </a:solidFill>
                <a:latin typeface="Arial"/>
              </a:rPr>
              <a:t>Lo que sigue se midió sobre las 99 endémicas en resguardo. El endemismo se contrastó contra dos autoridades botánicas y quedó confirmado en 51 de ellas; el conteo de secuencias, contra dos bases independientes.</a:t>
            </a:r>
          </a:p>
        </p:txBody>
      </p:sp>
      <p:sp>
        <p:nvSpPr>
          <p:cNvPr id="9" name="TextBox 8"/>
          <p:cNvSpPr txBox="1"/>
          <p:nvPr/>
        </p:nvSpPr>
        <p:spPr>
          <a:xfrm>
            <a:off x="684000" y="6372000"/>
            <a:ext cx="10824119" cy="288000"/>
          </a:xfrm>
          <a:prstGeom prst="rect">
            <a:avLst/>
          </a:prstGeom>
          <a:noFill/>
        </p:spPr>
        <p:txBody>
          <a:bodyPr wrap="square" lIns="0" rIns="0" tIns="0" bIns="0" anchor="t">
            <a:spAutoFit/>
          </a:bodyPr>
          <a:lstStyle/>
          <a:p>
            <a:pPr algn="l"/>
            <a:r>
              <a:rPr sz="1200" b="0" i="0">
                <a:solidFill>
                  <a:srgbClr val="555E5B"/>
                </a:solidFill>
                <a:latin typeface="Arial"/>
              </a:rPr>
              <a:t>Endemismo: Royal Botanic Gardens Kew y Catálogo de Plantas y Líquenes de Colombia. Secuencias: European Nucleotide Archive y GenBank.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04 · PRIMERA CEGUERA</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188000"/>
            <a:ext cx="8875777" cy="864000"/>
          </a:xfrm>
          <a:prstGeom prst="rect">
            <a:avLst/>
          </a:prstGeom>
          <a:noFill/>
        </p:spPr>
        <p:txBody>
          <a:bodyPr wrap="square" lIns="0" rIns="0" tIns="0" bIns="0" anchor="t">
            <a:spAutoFit/>
          </a:bodyPr>
          <a:lstStyle/>
          <a:p>
            <a:pPr algn="l">
              <a:lnSpc>
                <a:spcPct val="100000"/>
              </a:lnSpc>
            </a:pPr>
            <a:r>
              <a:rPr sz="3000" b="1" i="0">
                <a:solidFill>
                  <a:srgbClr val="004C45"/>
                </a:solidFill>
                <a:latin typeface="Georgia"/>
              </a:rPr>
              <a:t>El nombre no aguanta.</a:t>
            </a:r>
          </a:p>
        </p:txBody>
      </p:sp>
      <p:sp>
        <p:nvSpPr>
          <p:cNvPr id="8" name="Rounded Rectangle 7"/>
          <p:cNvSpPr/>
          <p:nvPr/>
        </p:nvSpPr>
        <p:spPr>
          <a:xfrm>
            <a:off x="684000" y="1944000"/>
            <a:ext cx="4944059" cy="1800000"/>
          </a:xfrm>
          <a:prstGeom prst="roundRect">
            <a:avLst>
              <a:gd name="adj" fmla="val 4000"/>
            </a:avLst>
          </a:prstGeom>
          <a:solidFill>
            <a:srgbClr val="FFFFFF"/>
          </a:solidFill>
          <a:ln w="12700">
            <a:solidFill>
              <a:srgbClr val="C2C8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08000" y="2160000"/>
            <a:ext cx="4296059" cy="288000"/>
          </a:xfrm>
          <a:prstGeom prst="rect">
            <a:avLst/>
          </a:prstGeom>
          <a:noFill/>
        </p:spPr>
        <p:txBody>
          <a:bodyPr wrap="square" lIns="0" rIns="0" tIns="0" bIns="0" anchor="t">
            <a:spAutoFit/>
          </a:bodyPr>
          <a:lstStyle/>
          <a:p>
            <a:pPr algn="l"/>
            <a:r>
              <a:rPr sz="1300" b="1" i="0">
                <a:solidFill>
                  <a:srgbClr val="555E5B"/>
                </a:solidFill>
                <a:latin typeface="Arial"/>
              </a:rPr>
              <a:t>COMO LA REGISTRA COLOMBIA</a:t>
            </a:r>
          </a:p>
        </p:txBody>
      </p:sp>
      <p:sp>
        <p:nvSpPr>
          <p:cNvPr id="10" name="TextBox 9"/>
          <p:cNvSpPr txBox="1"/>
          <p:nvPr/>
        </p:nvSpPr>
        <p:spPr>
          <a:xfrm>
            <a:off x="1008000" y="2466000"/>
            <a:ext cx="4296059" cy="432000"/>
          </a:xfrm>
          <a:prstGeom prst="rect">
            <a:avLst/>
          </a:prstGeom>
          <a:noFill/>
        </p:spPr>
        <p:txBody>
          <a:bodyPr wrap="square" lIns="0" rIns="0" tIns="0" bIns="0" anchor="t">
            <a:spAutoFit/>
          </a:bodyPr>
          <a:lstStyle/>
          <a:p>
            <a:pPr algn="l"/>
            <a:r>
              <a:rPr sz="2200" b="0" i="1">
                <a:solidFill>
                  <a:srgbClr val="04110F"/>
                </a:solidFill>
                <a:latin typeface="Georgia"/>
              </a:rPr>
              <a:t>Miconia tococa</a:t>
            </a:r>
          </a:p>
        </p:txBody>
      </p:sp>
      <p:sp>
        <p:nvSpPr>
          <p:cNvPr id="11" name="TextBox 10"/>
          <p:cNvSpPr txBox="1"/>
          <p:nvPr/>
        </p:nvSpPr>
        <p:spPr>
          <a:xfrm>
            <a:off x="1008000" y="2951999"/>
            <a:ext cx="4296059" cy="360001"/>
          </a:xfrm>
          <a:prstGeom prst="rect">
            <a:avLst/>
          </a:prstGeom>
          <a:noFill/>
        </p:spPr>
        <p:txBody>
          <a:bodyPr wrap="square" lIns="0" rIns="0" tIns="0" bIns="0" anchor="t">
            <a:spAutoFit/>
          </a:bodyPr>
          <a:lstStyle/>
          <a:p>
            <a:pPr algn="l">
              <a:lnSpc>
                <a:spcPct val="95000"/>
              </a:lnSpc>
            </a:pPr>
            <a:r>
              <a:rPr sz="2200" b="1" i="0">
                <a:solidFill>
                  <a:srgbClr val="8F3322"/>
                </a:solidFill>
                <a:latin typeface="Georgia"/>
              </a:rPr>
              <a:t>0</a:t>
            </a:r>
          </a:p>
        </p:txBody>
      </p:sp>
      <p:sp>
        <p:nvSpPr>
          <p:cNvPr id="12" name="TextBox 11"/>
          <p:cNvSpPr txBox="1"/>
          <p:nvPr/>
        </p:nvSpPr>
        <p:spPr>
          <a:xfrm>
            <a:off x="1008000" y="3402000"/>
            <a:ext cx="4296059" cy="270000"/>
          </a:xfrm>
          <a:prstGeom prst="rect">
            <a:avLst/>
          </a:prstGeom>
          <a:noFill/>
        </p:spPr>
        <p:txBody>
          <a:bodyPr wrap="square" lIns="0" rIns="0" tIns="0" bIns="0" anchor="t">
            <a:spAutoFit/>
          </a:bodyPr>
          <a:lstStyle/>
          <a:p>
            <a:pPr algn="l"/>
            <a:r>
              <a:rPr sz="1200" b="0" i="0">
                <a:solidFill>
                  <a:srgbClr val="555E5B"/>
                </a:solidFill>
                <a:latin typeface="Arial"/>
              </a:rPr>
              <a:t>registros que lo llevan escrito</a:t>
            </a:r>
          </a:p>
        </p:txBody>
      </p:sp>
      <p:sp>
        <p:nvSpPr>
          <p:cNvPr id="13" name="Rounded Rectangle 12"/>
          <p:cNvSpPr/>
          <p:nvPr/>
        </p:nvSpPr>
        <p:spPr>
          <a:xfrm>
            <a:off x="6564059" y="1944000"/>
            <a:ext cx="4944059" cy="1800000"/>
          </a:xfrm>
          <a:prstGeom prst="roundRect">
            <a:avLst>
              <a:gd name="adj" fmla="val 4000"/>
            </a:avLst>
          </a:prstGeom>
          <a:solidFill>
            <a:srgbClr val="FFFFFF"/>
          </a:solidFill>
          <a:ln w="12700">
            <a:solidFill>
              <a:srgbClr val="004C4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888059" y="2160000"/>
            <a:ext cx="4296059" cy="288000"/>
          </a:xfrm>
          <a:prstGeom prst="rect">
            <a:avLst/>
          </a:prstGeom>
          <a:noFill/>
        </p:spPr>
        <p:txBody>
          <a:bodyPr wrap="square" lIns="0" rIns="0" tIns="0" bIns="0" anchor="t">
            <a:spAutoFit/>
          </a:bodyPr>
          <a:lstStyle/>
          <a:p>
            <a:pPr algn="l"/>
            <a:r>
              <a:rPr sz="1300" b="1" i="0">
                <a:solidFill>
                  <a:srgbClr val="555E5B"/>
                </a:solidFill>
                <a:latin typeface="Arial"/>
              </a:rPr>
              <a:t>COMO LO DICE EL REGISTRO</a:t>
            </a:r>
          </a:p>
        </p:txBody>
      </p:sp>
      <p:sp>
        <p:nvSpPr>
          <p:cNvPr id="15" name="TextBox 14"/>
          <p:cNvSpPr txBox="1"/>
          <p:nvPr/>
        </p:nvSpPr>
        <p:spPr>
          <a:xfrm>
            <a:off x="6888059" y="2466000"/>
            <a:ext cx="4296059" cy="432000"/>
          </a:xfrm>
          <a:prstGeom prst="rect">
            <a:avLst/>
          </a:prstGeom>
          <a:noFill/>
        </p:spPr>
        <p:txBody>
          <a:bodyPr wrap="square" lIns="0" rIns="0" tIns="0" bIns="0" anchor="t">
            <a:spAutoFit/>
          </a:bodyPr>
          <a:lstStyle/>
          <a:p>
            <a:pPr algn="l"/>
            <a:r>
              <a:rPr sz="2200" b="0" i="1">
                <a:solidFill>
                  <a:srgbClr val="04110F"/>
                </a:solidFill>
                <a:latin typeface="Georgia"/>
              </a:rPr>
              <a:t>Tococa guianensis</a:t>
            </a:r>
          </a:p>
        </p:txBody>
      </p:sp>
      <p:sp>
        <p:nvSpPr>
          <p:cNvPr id="16" name="TextBox 15"/>
          <p:cNvSpPr txBox="1"/>
          <p:nvPr/>
        </p:nvSpPr>
        <p:spPr>
          <a:xfrm>
            <a:off x="6888059" y="2951999"/>
            <a:ext cx="4296059" cy="360001"/>
          </a:xfrm>
          <a:prstGeom prst="rect">
            <a:avLst/>
          </a:prstGeom>
          <a:noFill/>
        </p:spPr>
        <p:txBody>
          <a:bodyPr wrap="square" lIns="0" rIns="0" tIns="0" bIns="0" anchor="t">
            <a:spAutoFit/>
          </a:bodyPr>
          <a:lstStyle/>
          <a:p>
            <a:pPr algn="l">
              <a:lnSpc>
                <a:spcPct val="95000"/>
              </a:lnSpc>
            </a:pPr>
            <a:r>
              <a:rPr sz="2200" b="1" i="0">
                <a:solidFill>
                  <a:srgbClr val="004C45"/>
                </a:solidFill>
                <a:latin typeface="Georgia"/>
              </a:rPr>
              <a:t>133</a:t>
            </a:r>
          </a:p>
        </p:txBody>
      </p:sp>
      <p:sp>
        <p:nvSpPr>
          <p:cNvPr id="17" name="TextBox 16"/>
          <p:cNvSpPr txBox="1"/>
          <p:nvPr/>
        </p:nvSpPr>
        <p:spPr>
          <a:xfrm>
            <a:off x="6888059" y="3402000"/>
            <a:ext cx="4296059" cy="270000"/>
          </a:xfrm>
          <a:prstGeom prst="rect">
            <a:avLst/>
          </a:prstGeom>
          <a:noFill/>
        </p:spPr>
        <p:txBody>
          <a:bodyPr wrap="square" lIns="0" rIns="0" tIns="0" bIns="0" anchor="t">
            <a:spAutoFit/>
          </a:bodyPr>
          <a:lstStyle/>
          <a:p>
            <a:pPr algn="l"/>
            <a:r>
              <a:rPr sz="1200" b="0" i="0">
                <a:solidFill>
                  <a:srgbClr val="555E5B"/>
                </a:solidFill>
                <a:latin typeface="Arial"/>
              </a:rPr>
              <a:t>de las 137 secuencias</a:t>
            </a:r>
          </a:p>
        </p:txBody>
      </p:sp>
      <p:sp>
        <p:nvSpPr>
          <p:cNvPr id="18" name="TextBox 17"/>
          <p:cNvSpPr txBox="1"/>
          <p:nvPr/>
        </p:nvSpPr>
        <p:spPr>
          <a:xfrm>
            <a:off x="5628059" y="2556000"/>
            <a:ext cx="936000" cy="576000"/>
          </a:xfrm>
          <a:prstGeom prst="rect">
            <a:avLst/>
          </a:prstGeom>
          <a:noFill/>
        </p:spPr>
        <p:txBody>
          <a:bodyPr wrap="square" lIns="0" rIns="0" tIns="0" bIns="0" anchor="t">
            <a:spAutoFit/>
          </a:bodyPr>
          <a:lstStyle/>
          <a:p>
            <a:pPr algn="ctr"/>
            <a:r>
              <a:rPr sz="4000" b="1" i="0">
                <a:solidFill>
                  <a:srgbClr val="004C45"/>
                </a:solidFill>
                <a:latin typeface="Arial"/>
              </a:rPr>
              <a:t>→</a:t>
            </a:r>
          </a:p>
        </p:txBody>
      </p:sp>
      <p:sp>
        <p:nvSpPr>
          <p:cNvPr id="19" name="TextBox 18"/>
          <p:cNvSpPr txBox="1"/>
          <p:nvPr/>
        </p:nvSpPr>
        <p:spPr>
          <a:xfrm>
            <a:off x="684000" y="3960000"/>
            <a:ext cx="9958189" cy="1152000"/>
          </a:xfrm>
          <a:prstGeom prst="rect">
            <a:avLst/>
          </a:prstGeom>
          <a:noFill/>
        </p:spPr>
        <p:txBody>
          <a:bodyPr wrap="square" lIns="0" rIns="0" tIns="0" bIns="0" anchor="t">
            <a:spAutoFit/>
          </a:bodyPr>
          <a:lstStyle/>
          <a:p>
            <a:pPr algn="l">
              <a:lnSpc>
                <a:spcPct val="125000"/>
              </a:lnSpc>
              <a:spcAft>
                <a:spcPts val="700"/>
              </a:spcAft>
            </a:pPr>
            <a:r>
              <a:rPr sz="1700" b="0" i="0">
                <a:solidFill>
                  <a:srgbClr val="04110F"/>
                </a:solidFill>
                <a:latin typeface="Arial"/>
              </a:rPr>
              <a:t>137 secuencias de esta planta están publicadas. Ninguna lleva escrito el nombre con el que Colombia la registra: 133 dicen «Tococa guianensis», un nombre que la taxonomía ya retiró.</a:t>
            </a:r>
          </a:p>
          <a:p>
            <a:pPr algn="l">
              <a:lnSpc>
                <a:spcPct val="125000"/>
              </a:lnSpc>
              <a:spcAft>
                <a:spcPts val="700"/>
              </a:spcAft>
            </a:pPr>
            <a:r>
              <a:rPr sz="1700" b="0" i="0">
                <a:solidFill>
                  <a:srgbClr val="04110F"/>
                </a:solidFill>
                <a:latin typeface="Arial"/>
              </a:rPr>
              <a:t/>
            </a:r>
          </a:p>
          <a:p>
            <a:pPr algn="l">
              <a:lnSpc>
                <a:spcPct val="125000"/>
              </a:lnSpc>
              <a:spcAft>
                <a:spcPts val="700"/>
              </a:spcAft>
            </a:pPr>
            <a:r>
              <a:rPr sz="1700" b="0" i="0">
                <a:solidFill>
                  <a:srgbClr val="04110F"/>
                </a:solidFill>
                <a:latin typeface="Arial"/>
              </a:rPr>
              <a:t>La base resuelve el sinónimo si uno sabe preguntar por taxonomía. Pero el registro sigue diciendo otra cosa, y quien cruce una lista nacional contra esos textos no encuentra nada. 17 de nuestras 99 especies están así.</a:t>
            </a:r>
          </a:p>
        </p:txBody>
      </p:sp>
      <p:sp>
        <p:nvSpPr>
          <p:cNvPr id="20" name="TextBox 19"/>
          <p:cNvSpPr txBox="1"/>
          <p:nvPr/>
        </p:nvSpPr>
        <p:spPr>
          <a:xfrm>
            <a:off x="684000" y="6372000"/>
            <a:ext cx="10824119" cy="288000"/>
          </a:xfrm>
          <a:prstGeom prst="rect">
            <a:avLst/>
          </a:prstGeom>
          <a:noFill/>
        </p:spPr>
        <p:txBody>
          <a:bodyPr wrap="square" lIns="0" rIns="0" tIns="0" bIns="0" anchor="t">
            <a:spAutoFit/>
          </a:bodyPr>
          <a:lstStyle/>
          <a:p>
            <a:pPr algn="l"/>
            <a:r>
              <a:rPr sz="1200" b="0" i="0">
                <a:solidFill>
                  <a:srgbClr val="555E5B"/>
                </a:solidFill>
                <a:latin typeface="Arial"/>
              </a:rPr>
              <a:t>Figura 4. European Nucleotide Archive, consulta del 20 de octubre de 2026: tax_name("Miconia tococa") devuelve 137 registros; 133 descritos como Tococa guianensis, 1 como Tococa discolor, 3 sin binomio. Fuente: ONIC, 2026.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05 · SEGUNDA CEGUERA</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188000"/>
            <a:ext cx="8118089" cy="864000"/>
          </a:xfrm>
          <a:prstGeom prst="rect">
            <a:avLst/>
          </a:prstGeom>
          <a:noFill/>
        </p:spPr>
        <p:txBody>
          <a:bodyPr wrap="square" lIns="0" rIns="0" tIns="0" bIns="0" anchor="t">
            <a:spAutoFit/>
          </a:bodyPr>
          <a:lstStyle/>
          <a:p>
            <a:pPr algn="l">
              <a:lnSpc>
                <a:spcPct val="100000"/>
              </a:lnSpc>
            </a:pPr>
            <a:r>
              <a:rPr sz="3000" b="1" i="0">
                <a:solidFill>
                  <a:srgbClr val="004C45"/>
                </a:solidFill>
                <a:latin typeface="Georgia"/>
              </a:rPr>
              <a:t>Casi seis de cada diez no dicen de dónde salieron.</a:t>
            </a:r>
          </a:p>
        </p:txBody>
      </p:sp>
      <p:sp>
        <p:nvSpPr>
          <p:cNvPr id="8" name="TextBox 7"/>
          <p:cNvSpPr txBox="1"/>
          <p:nvPr/>
        </p:nvSpPr>
        <p:spPr>
          <a:xfrm>
            <a:off x="684000" y="2160000"/>
            <a:ext cx="4979094" cy="2340000"/>
          </a:xfrm>
          <a:prstGeom prst="rect">
            <a:avLst/>
          </a:prstGeom>
          <a:noFill/>
        </p:spPr>
        <p:txBody>
          <a:bodyPr wrap="square" lIns="0" rIns="0" tIns="0" bIns="0" anchor="t">
            <a:spAutoFit/>
          </a:bodyPr>
          <a:lstStyle/>
          <a:p>
            <a:pPr algn="l">
              <a:lnSpc>
                <a:spcPct val="85000"/>
              </a:lnSpc>
            </a:pPr>
            <a:r>
              <a:rPr sz="15000" b="1" i="0">
                <a:solidFill>
                  <a:srgbClr val="7A4E00"/>
                </a:solidFill>
                <a:latin typeface="Georgia"/>
              </a:rPr>
              <a:t>40,9 %</a:t>
            </a:r>
          </a:p>
        </p:txBody>
      </p:sp>
      <p:sp>
        <p:nvSpPr>
          <p:cNvPr id="9" name="TextBox 8"/>
          <p:cNvSpPr txBox="1"/>
          <p:nvPr/>
        </p:nvSpPr>
        <p:spPr>
          <a:xfrm>
            <a:off x="5879577" y="2448000"/>
            <a:ext cx="5412059" cy="2160000"/>
          </a:xfrm>
          <a:prstGeom prst="rect">
            <a:avLst/>
          </a:prstGeom>
          <a:noFill/>
        </p:spPr>
        <p:txBody>
          <a:bodyPr wrap="square" lIns="0" rIns="0" tIns="0" bIns="0" anchor="t">
            <a:spAutoFit/>
          </a:bodyPr>
          <a:lstStyle/>
          <a:p>
            <a:pPr algn="l">
              <a:lnSpc>
                <a:spcPct val="130000"/>
              </a:lnSpc>
              <a:spcAft>
                <a:spcPts val="800"/>
              </a:spcAft>
            </a:pPr>
            <a:r>
              <a:rPr sz="1700" b="0" i="0">
                <a:solidFill>
                  <a:srgbClr val="04110F"/>
                </a:solidFill>
                <a:latin typeface="Arial"/>
              </a:rPr>
              <a:t>De 149 secuencias públicas de especies cuyo endemismo está confirmado por las dos autoridades, sólo 61 declaran Colombia como país de origen.</a:t>
            </a:r>
          </a:p>
          <a:p>
            <a:pPr algn="l">
              <a:lnSpc>
                <a:spcPct val="130000"/>
              </a:lnSpc>
              <a:spcAft>
                <a:spcPts val="800"/>
              </a:spcAft>
            </a:pPr>
            <a:r>
              <a:rPr sz="1700" b="0" i="0">
                <a:solidFill>
                  <a:srgbClr val="04110F"/>
                </a:solidFill>
                <a:latin typeface="Arial"/>
              </a:rPr>
              <a:t/>
            </a:r>
          </a:p>
          <a:p>
            <a:pPr algn="l">
              <a:lnSpc>
                <a:spcPct val="130000"/>
              </a:lnSpc>
              <a:spcAft>
                <a:spcPts val="800"/>
              </a:spcAft>
            </a:pPr>
            <a:r>
              <a:rPr sz="1700" b="0" i="0">
                <a:solidFill>
                  <a:srgbClr val="04110F"/>
                </a:solidFill>
                <a:latin typeface="Arial"/>
              </a:rPr>
              <a:t>Y el campo existe y se usa: en esa misma base, 99.012 secuencias declaran Colombia, 5.889.670 declaran Brasil y 318.355 declaran Perú.</a:t>
            </a:r>
          </a:p>
          <a:p>
            <a:pPr algn="l">
              <a:lnSpc>
                <a:spcPct val="130000"/>
              </a:lnSpc>
              <a:spcAft>
                <a:spcPts val="800"/>
              </a:spcAft>
            </a:pPr>
            <a:r>
              <a:rPr sz="1700" b="0" i="0">
                <a:solidFill>
                  <a:srgbClr val="04110F"/>
                </a:solidFill>
                <a:latin typeface="Arial"/>
              </a:rPr>
              <a:t/>
            </a:r>
          </a:p>
          <a:p>
            <a:pPr algn="l">
              <a:lnSpc>
                <a:spcPct val="130000"/>
              </a:lnSpc>
              <a:spcAft>
                <a:spcPts val="800"/>
              </a:spcAft>
            </a:pPr>
            <a:r>
              <a:rPr sz="1700" b="0" i="0">
                <a:solidFill>
                  <a:srgbClr val="04110F"/>
                </a:solidFill>
                <a:latin typeface="Arial"/>
              </a:rPr>
              <a:t>No declararlo es una elección, no una limitación técnica.</a:t>
            </a:r>
          </a:p>
        </p:txBody>
      </p:sp>
      <p:sp>
        <p:nvSpPr>
          <p:cNvPr id="10" name="TextBox 9"/>
          <p:cNvSpPr txBox="1"/>
          <p:nvPr/>
        </p:nvSpPr>
        <p:spPr>
          <a:xfrm>
            <a:off x="684000" y="6372000"/>
            <a:ext cx="10824119" cy="288000"/>
          </a:xfrm>
          <a:prstGeom prst="rect">
            <a:avLst/>
          </a:prstGeom>
          <a:noFill/>
        </p:spPr>
        <p:txBody>
          <a:bodyPr wrap="square" lIns="0" rIns="0" tIns="0" bIns="0" anchor="t">
            <a:spAutoFit/>
          </a:bodyPr>
          <a:lstStyle/>
          <a:p>
            <a:pPr algn="l"/>
            <a:r>
              <a:rPr sz="1200" b="0" i="0">
                <a:solidFill>
                  <a:srgbClr val="555E5B"/>
                </a:solidFill>
                <a:latin typeface="Arial"/>
              </a:rPr>
              <a:t>Figura 5. European Nucleotide Archive, consulta del 20 de octubre de 2026. Base: las 16 especies con endemismo confirmado y conteo verificado en las dos bases. Fuente: ONIC, 2026.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06 · UN CASO</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Solanum_garcia-barrigae.jpg"/>
          <p:cNvPicPr>
            <a:picLocks noChangeAspect="1"/>
          </p:cNvPicPr>
          <p:nvPr/>
        </p:nvPicPr>
        <p:blipFill>
          <a:blip r:embed="rId4"/>
          <a:srcRect l="532" r="532"/>
          <a:stretch>
            <a:fillRect/>
          </a:stretch>
        </p:blipFill>
        <p:spPr>
          <a:xfrm>
            <a:off x="684000" y="1188000"/>
            <a:ext cx="3247235" cy="4626000"/>
          </a:xfrm>
          <a:prstGeom prst="rect">
            <a:avLst/>
          </a:prstGeom>
        </p:spPr>
      </p:pic>
      <p:sp>
        <p:nvSpPr>
          <p:cNvPr id="8" name="TextBox 7"/>
          <p:cNvSpPr txBox="1"/>
          <p:nvPr/>
        </p:nvSpPr>
        <p:spPr>
          <a:xfrm>
            <a:off x="4399235" y="1188000"/>
            <a:ext cx="7108884" cy="468000"/>
          </a:xfrm>
          <a:prstGeom prst="rect">
            <a:avLst/>
          </a:prstGeom>
          <a:noFill/>
        </p:spPr>
        <p:txBody>
          <a:bodyPr wrap="square" lIns="0" rIns="0" tIns="0" bIns="0" anchor="t">
            <a:spAutoFit/>
          </a:bodyPr>
          <a:lstStyle/>
          <a:p>
            <a:pPr algn="l"/>
            <a:r>
              <a:rPr sz="2600" b="0" i="1">
                <a:solidFill>
                  <a:srgbClr val="04110F"/>
                </a:solidFill>
                <a:latin typeface="Georgia"/>
              </a:rPr>
              <a:t>Solanum garcia-barrigae</a:t>
            </a:r>
          </a:p>
        </p:txBody>
      </p:sp>
      <p:sp>
        <p:nvSpPr>
          <p:cNvPr id="9" name="TextBox 8"/>
          <p:cNvSpPr txBox="1"/>
          <p:nvPr/>
        </p:nvSpPr>
        <p:spPr>
          <a:xfrm>
            <a:off x="4399235" y="1800000"/>
            <a:ext cx="6824528" cy="874395"/>
          </a:xfrm>
          <a:prstGeom prst="rect">
            <a:avLst/>
          </a:prstGeom>
          <a:noFill/>
        </p:spPr>
        <p:txBody>
          <a:bodyPr wrap="square" lIns="0" rIns="0" tIns="0" bIns="0" anchor="t">
            <a:spAutoFit/>
          </a:bodyPr>
          <a:lstStyle/>
          <a:p>
            <a:pPr algn="l">
              <a:lnSpc>
                <a:spcPct val="130000"/>
              </a:lnSpc>
            </a:pPr>
            <a:r>
              <a:rPr sz="1700" b="0" i="0">
                <a:solidFill>
                  <a:srgbClr val="04110F"/>
                </a:solidFill>
                <a:latin typeface="Arial"/>
              </a:rPr>
              <a:t>Pariente silvestre de la papa. Crece únicamente en Colombia. De toda la red mundial de datos de biodiversidad, existe una sola imagen pública de esta especie: un pliego seco.</a:t>
            </a:r>
          </a:p>
        </p:txBody>
      </p:sp>
      <p:sp>
        <p:nvSpPr>
          <p:cNvPr id="10" name="TextBox 9"/>
          <p:cNvSpPr txBox="1"/>
          <p:nvPr/>
        </p:nvSpPr>
        <p:spPr>
          <a:xfrm>
            <a:off x="4399235" y="2969594"/>
            <a:ext cx="3696619" cy="251999"/>
          </a:xfrm>
          <a:prstGeom prst="rect">
            <a:avLst/>
          </a:prstGeom>
          <a:noFill/>
        </p:spPr>
        <p:txBody>
          <a:bodyPr wrap="square" lIns="0" rIns="0" tIns="0" bIns="0" anchor="t">
            <a:spAutoFit/>
          </a:bodyPr>
          <a:lstStyle/>
          <a:p>
            <a:pPr algn="l"/>
            <a:r>
              <a:rPr sz="1300" b="0" i="0">
                <a:solidFill>
                  <a:srgbClr val="555E5B"/>
                </a:solidFill>
                <a:latin typeface="Arial"/>
              </a:rPr>
              <a:t>ENDEMISMO</a:t>
            </a:r>
          </a:p>
        </p:txBody>
      </p:sp>
      <p:sp>
        <p:nvSpPr>
          <p:cNvPr id="11" name="TextBox 10"/>
          <p:cNvSpPr txBox="1"/>
          <p:nvPr/>
        </p:nvSpPr>
        <p:spPr>
          <a:xfrm>
            <a:off x="8095854" y="2944394"/>
            <a:ext cx="3412264" cy="288000"/>
          </a:xfrm>
          <a:prstGeom prst="rect">
            <a:avLst/>
          </a:prstGeom>
          <a:noFill/>
        </p:spPr>
        <p:txBody>
          <a:bodyPr wrap="square" lIns="0" rIns="0" tIns="0" bIns="0" anchor="t">
            <a:spAutoFit/>
          </a:bodyPr>
          <a:lstStyle/>
          <a:p>
            <a:pPr algn="r"/>
            <a:r>
              <a:rPr sz="1700" b="1" i="0">
                <a:solidFill>
                  <a:srgbClr val="004C45"/>
                </a:solidFill>
                <a:latin typeface="Arial"/>
              </a:rPr>
              <a:t>Confirmado · 4 fuentes</a:t>
            </a:r>
          </a:p>
        </p:txBody>
      </p:sp>
      <p:sp>
        <p:nvSpPr>
          <p:cNvPr id="12" name="Rectangle 11"/>
          <p:cNvSpPr/>
          <p:nvPr/>
        </p:nvSpPr>
        <p:spPr>
          <a:xfrm>
            <a:off x="4399235" y="3264794"/>
            <a:ext cx="7108884"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399235" y="3336794"/>
            <a:ext cx="3696619" cy="251999"/>
          </a:xfrm>
          <a:prstGeom prst="rect">
            <a:avLst/>
          </a:prstGeom>
          <a:noFill/>
        </p:spPr>
        <p:txBody>
          <a:bodyPr wrap="square" lIns="0" rIns="0" tIns="0" bIns="0" anchor="t">
            <a:spAutoFit/>
          </a:bodyPr>
          <a:lstStyle/>
          <a:p>
            <a:pPr algn="l"/>
            <a:r>
              <a:rPr sz="1300" b="0" i="0">
                <a:solidFill>
                  <a:srgbClr val="555E5B"/>
                </a:solidFill>
                <a:latin typeface="Arial"/>
              </a:rPr>
              <a:t>SECCIÓN</a:t>
            </a:r>
          </a:p>
        </p:txBody>
      </p:sp>
      <p:sp>
        <p:nvSpPr>
          <p:cNvPr id="14" name="TextBox 13"/>
          <p:cNvSpPr txBox="1"/>
          <p:nvPr/>
        </p:nvSpPr>
        <p:spPr>
          <a:xfrm>
            <a:off x="8095854" y="3311594"/>
            <a:ext cx="3412264" cy="288000"/>
          </a:xfrm>
          <a:prstGeom prst="rect">
            <a:avLst/>
          </a:prstGeom>
          <a:noFill/>
        </p:spPr>
        <p:txBody>
          <a:bodyPr wrap="square" lIns="0" rIns="0" tIns="0" bIns="0" anchor="t">
            <a:spAutoFit/>
          </a:bodyPr>
          <a:lstStyle/>
          <a:p>
            <a:pPr algn="r"/>
            <a:r>
              <a:rPr sz="1700" b="1" i="0">
                <a:solidFill>
                  <a:srgbClr val="04110F"/>
                </a:solidFill>
                <a:latin typeface="Arial"/>
              </a:rPr>
              <a:t>Petota · Conicibaccata</a:t>
            </a:r>
          </a:p>
        </p:txBody>
      </p:sp>
      <p:sp>
        <p:nvSpPr>
          <p:cNvPr id="15" name="Rectangle 14"/>
          <p:cNvSpPr/>
          <p:nvPr/>
        </p:nvSpPr>
        <p:spPr>
          <a:xfrm>
            <a:off x="4399235" y="3631994"/>
            <a:ext cx="7108884"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399235" y="3703994"/>
            <a:ext cx="3696619" cy="251999"/>
          </a:xfrm>
          <a:prstGeom prst="rect">
            <a:avLst/>
          </a:prstGeom>
          <a:noFill/>
        </p:spPr>
        <p:txBody>
          <a:bodyPr wrap="square" lIns="0" rIns="0" tIns="0" bIns="0" anchor="t">
            <a:spAutoFit/>
          </a:bodyPr>
          <a:lstStyle/>
          <a:p>
            <a:pPr algn="l"/>
            <a:r>
              <a:rPr sz="1300" b="0" i="0">
                <a:solidFill>
                  <a:srgbClr val="555E5B"/>
                </a:solidFill>
                <a:latin typeface="Arial"/>
              </a:rPr>
              <a:t>SECUENCIAS PÚBLICAS</a:t>
            </a:r>
          </a:p>
        </p:txBody>
      </p:sp>
      <p:sp>
        <p:nvSpPr>
          <p:cNvPr id="17" name="TextBox 16"/>
          <p:cNvSpPr txBox="1"/>
          <p:nvPr/>
        </p:nvSpPr>
        <p:spPr>
          <a:xfrm>
            <a:off x="8095854" y="3678794"/>
            <a:ext cx="3412264" cy="288000"/>
          </a:xfrm>
          <a:prstGeom prst="rect">
            <a:avLst/>
          </a:prstGeom>
          <a:noFill/>
        </p:spPr>
        <p:txBody>
          <a:bodyPr wrap="square" lIns="0" rIns="0" tIns="0" bIns="0" anchor="t">
            <a:spAutoFit/>
          </a:bodyPr>
          <a:lstStyle/>
          <a:p>
            <a:pPr algn="r"/>
            <a:r>
              <a:rPr sz="1700" b="1" i="0">
                <a:solidFill>
                  <a:srgbClr val="04110F"/>
                </a:solidFill>
                <a:latin typeface="Arial"/>
              </a:rPr>
              <a:t>11</a:t>
            </a:r>
          </a:p>
        </p:txBody>
      </p:sp>
      <p:sp>
        <p:nvSpPr>
          <p:cNvPr id="18" name="Rectangle 17"/>
          <p:cNvSpPr/>
          <p:nvPr/>
        </p:nvSpPr>
        <p:spPr>
          <a:xfrm>
            <a:off x="4399235" y="3999194"/>
            <a:ext cx="7108884"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399235" y="4071194"/>
            <a:ext cx="3696619" cy="251999"/>
          </a:xfrm>
          <a:prstGeom prst="rect">
            <a:avLst/>
          </a:prstGeom>
          <a:noFill/>
        </p:spPr>
        <p:txBody>
          <a:bodyPr wrap="square" lIns="0" rIns="0" tIns="0" bIns="0" anchor="t">
            <a:spAutoFit/>
          </a:bodyPr>
          <a:lstStyle/>
          <a:p>
            <a:pPr algn="l"/>
            <a:r>
              <a:rPr sz="1300" b="0" i="0">
                <a:solidFill>
                  <a:srgbClr val="555E5B"/>
                </a:solidFill>
                <a:latin typeface="Arial"/>
              </a:rPr>
              <a:t>DECLARAN ORIGEN</a:t>
            </a:r>
          </a:p>
        </p:txBody>
      </p:sp>
      <p:sp>
        <p:nvSpPr>
          <p:cNvPr id="20" name="TextBox 19"/>
          <p:cNvSpPr txBox="1"/>
          <p:nvPr/>
        </p:nvSpPr>
        <p:spPr>
          <a:xfrm>
            <a:off x="8095854" y="4045994"/>
            <a:ext cx="3412264" cy="288000"/>
          </a:xfrm>
          <a:prstGeom prst="rect">
            <a:avLst/>
          </a:prstGeom>
          <a:noFill/>
        </p:spPr>
        <p:txBody>
          <a:bodyPr wrap="square" lIns="0" rIns="0" tIns="0" bIns="0" anchor="t">
            <a:spAutoFit/>
          </a:bodyPr>
          <a:lstStyle/>
          <a:p>
            <a:pPr algn="r"/>
            <a:r>
              <a:rPr sz="1700" b="1" i="0">
                <a:solidFill>
                  <a:srgbClr val="8F3322"/>
                </a:solidFill>
                <a:latin typeface="Arial"/>
              </a:rPr>
              <a:t>0</a:t>
            </a:r>
          </a:p>
        </p:txBody>
      </p:sp>
      <p:sp>
        <p:nvSpPr>
          <p:cNvPr id="21" name="Rectangle 20"/>
          <p:cNvSpPr/>
          <p:nvPr/>
        </p:nvSpPr>
        <p:spPr>
          <a:xfrm>
            <a:off x="4399235" y="4366394"/>
            <a:ext cx="7108884"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399235" y="4438394"/>
            <a:ext cx="3696619" cy="251999"/>
          </a:xfrm>
          <a:prstGeom prst="rect">
            <a:avLst/>
          </a:prstGeom>
          <a:noFill/>
        </p:spPr>
        <p:txBody>
          <a:bodyPr wrap="square" lIns="0" rIns="0" tIns="0" bIns="0" anchor="t">
            <a:spAutoFit/>
          </a:bodyPr>
          <a:lstStyle/>
          <a:p>
            <a:pPr algn="l"/>
            <a:r>
              <a:rPr sz="1300" b="0" i="0">
                <a:solidFill>
                  <a:srgbClr val="555E5B"/>
                </a:solidFill>
                <a:latin typeface="Arial"/>
              </a:rPr>
              <a:t>DEPOSITADAS POR</a:t>
            </a:r>
          </a:p>
        </p:txBody>
      </p:sp>
      <p:sp>
        <p:nvSpPr>
          <p:cNvPr id="23" name="TextBox 22"/>
          <p:cNvSpPr txBox="1"/>
          <p:nvPr/>
        </p:nvSpPr>
        <p:spPr>
          <a:xfrm>
            <a:off x="8095854" y="4413194"/>
            <a:ext cx="3412264" cy="288000"/>
          </a:xfrm>
          <a:prstGeom prst="rect">
            <a:avLst/>
          </a:prstGeom>
          <a:noFill/>
        </p:spPr>
        <p:txBody>
          <a:bodyPr wrap="square" lIns="0" rIns="0" tIns="0" bIns="0" anchor="t">
            <a:spAutoFit/>
          </a:bodyPr>
          <a:lstStyle/>
          <a:p>
            <a:pPr algn="r"/>
            <a:r>
              <a:rPr sz="1600" b="1" i="0">
                <a:solidFill>
                  <a:srgbClr val="04110F"/>
                </a:solidFill>
                <a:latin typeface="Arial"/>
              </a:rPr>
              <a:t>University of Wisconsin-Madison</a:t>
            </a:r>
          </a:p>
        </p:txBody>
      </p:sp>
      <p:sp>
        <p:nvSpPr>
          <p:cNvPr id="24" name="Rectangle 23"/>
          <p:cNvSpPr/>
          <p:nvPr/>
        </p:nvSpPr>
        <p:spPr>
          <a:xfrm>
            <a:off x="4399235" y="4733594"/>
            <a:ext cx="7108884"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399235" y="4805594"/>
            <a:ext cx="3696619" cy="251999"/>
          </a:xfrm>
          <a:prstGeom prst="rect">
            <a:avLst/>
          </a:prstGeom>
          <a:noFill/>
        </p:spPr>
        <p:txBody>
          <a:bodyPr wrap="square" lIns="0" rIns="0" tIns="0" bIns="0" anchor="t">
            <a:spAutoFit/>
          </a:bodyPr>
          <a:lstStyle/>
          <a:p>
            <a:pPr algn="l"/>
            <a:r>
              <a:rPr sz="1300" b="0" i="0">
                <a:solidFill>
                  <a:srgbClr val="555E5B"/>
                </a:solidFill>
                <a:latin typeface="Arial"/>
              </a:rPr>
              <a:t>VOUCHER</a:t>
            </a:r>
          </a:p>
        </p:txBody>
      </p:sp>
      <p:sp>
        <p:nvSpPr>
          <p:cNvPr id="26" name="TextBox 25"/>
          <p:cNvSpPr txBox="1"/>
          <p:nvPr/>
        </p:nvSpPr>
        <p:spPr>
          <a:xfrm>
            <a:off x="8095854" y="4780394"/>
            <a:ext cx="3412264" cy="288000"/>
          </a:xfrm>
          <a:prstGeom prst="rect">
            <a:avLst/>
          </a:prstGeom>
          <a:noFill/>
        </p:spPr>
        <p:txBody>
          <a:bodyPr wrap="square" lIns="0" rIns="0" tIns="0" bIns="0" anchor="t">
            <a:spAutoFit/>
          </a:bodyPr>
          <a:lstStyle/>
          <a:p>
            <a:pPr algn="r"/>
            <a:r>
              <a:rPr sz="1700" b="1" i="0">
                <a:solidFill>
                  <a:srgbClr val="04110F"/>
                </a:solidFill>
                <a:latin typeface="Arial"/>
              </a:rPr>
              <a:t>PTIS:PI 498158</a:t>
            </a:r>
          </a:p>
        </p:txBody>
      </p:sp>
      <p:sp>
        <p:nvSpPr>
          <p:cNvPr id="27" name="Rectangle 26"/>
          <p:cNvSpPr/>
          <p:nvPr/>
        </p:nvSpPr>
        <p:spPr>
          <a:xfrm>
            <a:off x="4399235" y="5100794"/>
            <a:ext cx="7108884"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84000" y="5886000"/>
            <a:ext cx="3607235" cy="792000"/>
          </a:xfrm>
          <a:prstGeom prst="rect">
            <a:avLst/>
          </a:prstGeom>
          <a:noFill/>
        </p:spPr>
        <p:txBody>
          <a:bodyPr wrap="square" lIns="0" rIns="0" tIns="0" bIns="0" anchor="t">
            <a:spAutoFit/>
          </a:bodyPr>
          <a:lstStyle/>
          <a:p>
            <a:pPr algn="l">
              <a:lnSpc>
                <a:spcPct val="130000"/>
              </a:lnSpc>
            </a:pPr>
            <a:r>
              <a:rPr sz="1200" b="0" i="0">
                <a:solidFill>
                  <a:srgbClr val="555E5B"/>
                </a:solidFill>
                <a:latin typeface="Arial"/>
              </a:rPr>
              <a:t>Figura 6. Espécimen de herbario. Colecta: J. Cuatrecasas y R. Romero Castañeda. Dominio público (CC0). Fuente: GBIF.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06 · UN CASO</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188000"/>
            <a:ext cx="8875777" cy="864000"/>
          </a:xfrm>
          <a:prstGeom prst="rect">
            <a:avLst/>
          </a:prstGeom>
          <a:noFill/>
        </p:spPr>
        <p:txBody>
          <a:bodyPr wrap="square" lIns="0" rIns="0" tIns="0" bIns="0" anchor="t">
            <a:spAutoFit/>
          </a:bodyPr>
          <a:lstStyle/>
          <a:p>
            <a:pPr algn="l">
              <a:lnSpc>
                <a:spcPct val="100000"/>
              </a:lnSpc>
            </a:pPr>
            <a:r>
              <a:rPr sz="3000" b="1" i="0">
                <a:solidFill>
                  <a:srgbClr val="004C45"/>
                </a:solidFill>
                <a:latin typeface="Georgia"/>
              </a:rPr>
              <a:t>Su código genético, público desde 2010.</a:t>
            </a:r>
          </a:p>
        </p:txBody>
      </p:sp>
      <p:pic>
        <p:nvPicPr>
          <p:cNvPr id="8" name="Picture 7" descr="adn_sgb.png"/>
          <p:cNvPicPr>
            <a:picLocks noChangeAspect="1"/>
          </p:cNvPicPr>
          <p:nvPr/>
        </p:nvPicPr>
        <p:blipFill>
          <a:blip r:embed="rId4"/>
          <a:stretch>
            <a:fillRect/>
          </a:stretch>
        </p:blipFill>
        <p:spPr>
          <a:xfrm>
            <a:off x="684000" y="2124000"/>
            <a:ext cx="10824119" cy="1248936"/>
          </a:xfrm>
          <a:prstGeom prst="rect">
            <a:avLst/>
          </a:prstGeom>
        </p:spPr>
      </p:pic>
      <p:sp>
        <p:nvSpPr>
          <p:cNvPr id="9" name="TextBox 8"/>
          <p:cNvSpPr txBox="1"/>
          <p:nvPr/>
        </p:nvSpPr>
        <p:spPr>
          <a:xfrm>
            <a:off x="684000" y="2880000"/>
            <a:ext cx="10824119" cy="251999"/>
          </a:xfrm>
          <a:prstGeom prst="rect">
            <a:avLst/>
          </a:prstGeom>
          <a:noFill/>
        </p:spPr>
        <p:txBody>
          <a:bodyPr wrap="square" lIns="0" rIns="0" tIns="0" bIns="0" anchor="t">
            <a:spAutoFit/>
          </a:bodyPr>
          <a:lstStyle/>
          <a:p>
            <a:pPr algn="l"/>
            <a:r>
              <a:rPr sz="1200" b="0" i="0">
                <a:solidFill>
                  <a:srgbClr val="555E5B"/>
                </a:solidFill>
                <a:latin typeface="Arial"/>
              </a:rPr>
              <a:t>A adenina     C citosina     G guanina     T timina</a:t>
            </a:r>
          </a:p>
        </p:txBody>
      </p:sp>
      <p:sp>
        <p:nvSpPr>
          <p:cNvPr id="10" name="TextBox 9"/>
          <p:cNvSpPr txBox="1"/>
          <p:nvPr/>
        </p:nvSpPr>
        <p:spPr>
          <a:xfrm>
            <a:off x="684000" y="3348000"/>
            <a:ext cx="4979094" cy="1152000"/>
          </a:xfrm>
          <a:prstGeom prst="rect">
            <a:avLst/>
          </a:prstGeom>
          <a:noFill/>
        </p:spPr>
        <p:txBody>
          <a:bodyPr wrap="square" lIns="0" rIns="0" tIns="0" bIns="0" anchor="t">
            <a:spAutoFit/>
          </a:bodyPr>
          <a:lstStyle/>
          <a:p>
            <a:pPr algn="l">
              <a:lnSpc>
                <a:spcPct val="125000"/>
              </a:lnSpc>
              <a:spcAft>
                <a:spcPts val="700"/>
              </a:spcAft>
            </a:pPr>
            <a:r>
              <a:rPr sz="1700" b="0" i="0">
                <a:solidFill>
                  <a:srgbClr val="04110F"/>
                </a:solidFill>
                <a:latin typeface="Arial"/>
              </a:rPr>
              <a:t>El voucher que se lee en la propia cabecera, PI 498158, es una accesión del banco de germoplasma de Estados Unidos. Los marcadores secuenciados son los que se usan para el mejoramiento genético de las solanáceas.</a:t>
            </a:r>
          </a:p>
          <a:p>
            <a:pPr algn="l">
              <a:lnSpc>
                <a:spcPct val="125000"/>
              </a:lnSpc>
              <a:spcAft>
                <a:spcPts val="700"/>
              </a:spcAft>
            </a:pPr>
            <a:r>
              <a:rPr sz="1700" b="0" i="0">
                <a:solidFill>
                  <a:srgbClr val="04110F"/>
                </a:solidFill>
                <a:latin typeface="Arial"/>
              </a:rPr>
              <a:t/>
            </a:r>
          </a:p>
          <a:p>
            <a:pPr algn="l">
              <a:lnSpc>
                <a:spcPct val="125000"/>
              </a:lnSpc>
              <a:spcAft>
                <a:spcPts val="700"/>
              </a:spcAft>
            </a:pPr>
            <a:r>
              <a:rPr sz="1700" b="0" i="0">
                <a:solidFill>
                  <a:srgbClr val="04110F"/>
                </a:solidFill>
                <a:latin typeface="Arial"/>
              </a:rPr>
              <a:t>Nada de esto es ilegal. Lo que no existe es el dato de dónde salió la planta.</a:t>
            </a:r>
          </a:p>
        </p:txBody>
      </p:sp>
      <p:sp>
        <p:nvSpPr>
          <p:cNvPr id="11" name="Rounded Rectangle 10"/>
          <p:cNvSpPr/>
          <p:nvPr/>
        </p:nvSpPr>
        <p:spPr>
          <a:xfrm>
            <a:off x="6312541" y="3276000"/>
            <a:ext cx="5195577" cy="1872000"/>
          </a:xfrm>
          <a:prstGeom prst="roundRect">
            <a:avLst>
              <a:gd name="adj" fmla="val 4000"/>
            </a:avLst>
          </a:prstGeom>
          <a:solidFill>
            <a:srgbClr val="F2EFE6"/>
          </a:solidFill>
          <a:ln w="19050">
            <a:solidFill>
              <a:srgbClr val="7A4E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600541" y="3528000"/>
            <a:ext cx="4619577" cy="1512000"/>
          </a:xfrm>
          <a:prstGeom prst="rect">
            <a:avLst/>
          </a:prstGeom>
          <a:noFill/>
        </p:spPr>
        <p:txBody>
          <a:bodyPr wrap="square" lIns="0" rIns="0" tIns="0" bIns="0" anchor="t">
            <a:spAutoFit/>
          </a:bodyPr>
          <a:lstStyle/>
          <a:p>
            <a:pPr algn="l">
              <a:lnSpc>
                <a:spcPct val="135000"/>
              </a:lnSpc>
            </a:pPr>
            <a:r>
              <a:rPr sz="1700" b="0" i="0">
                <a:solidFill>
                  <a:srgbClr val="04110F"/>
                </a:solidFill>
                <a:latin typeface="Arial"/>
              </a:rPr>
              <a:t>Y hay un detalle en la etiqueta de ese pliego. Dice, escrito a mano: «Plantas colombianas», y debajo, COLOMBIA. El dato de origen sí existía. Estaba en el papel. Se perdió al pasar a la base de datos.</a:t>
            </a:r>
          </a:p>
        </p:txBody>
      </p:sp>
      <p:sp>
        <p:nvSpPr>
          <p:cNvPr id="13" name="TextBox 12"/>
          <p:cNvSpPr txBox="1"/>
          <p:nvPr/>
        </p:nvSpPr>
        <p:spPr>
          <a:xfrm>
            <a:off x="684000" y="6372000"/>
            <a:ext cx="10824119" cy="288000"/>
          </a:xfrm>
          <a:prstGeom prst="rect">
            <a:avLst/>
          </a:prstGeom>
          <a:noFill/>
        </p:spPr>
        <p:txBody>
          <a:bodyPr wrap="square" lIns="0" rIns="0" tIns="0" bIns="0" anchor="t">
            <a:spAutoFit/>
          </a:bodyPr>
          <a:lstStyle/>
          <a:p>
            <a:pPr algn="l"/>
            <a:r>
              <a:rPr sz="1200" b="0" i="0">
                <a:solidFill>
                  <a:srgbClr val="555E5B"/>
                </a:solidFill>
                <a:latin typeface="Arial"/>
              </a:rPr>
              <a:t>Figura 7. Secuencia HM747361 · 686 bases. Fuente: European Nucleotide Archive.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07 · EL CONTROL</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Masdevallia_coccinea.jpg"/>
          <p:cNvPicPr>
            <a:picLocks noChangeAspect="1"/>
          </p:cNvPicPr>
          <p:nvPr/>
        </p:nvPicPr>
        <p:blipFill>
          <a:blip r:embed="rId4"/>
          <a:srcRect t="16750" b="16750"/>
          <a:stretch>
            <a:fillRect/>
          </a:stretch>
        </p:blipFill>
        <p:spPr>
          <a:xfrm>
            <a:off x="684000" y="1188000"/>
            <a:ext cx="3247235" cy="4626000"/>
          </a:xfrm>
          <a:prstGeom prst="rect">
            <a:avLst/>
          </a:prstGeom>
        </p:spPr>
      </p:pic>
      <p:sp>
        <p:nvSpPr>
          <p:cNvPr id="8" name="TextBox 7"/>
          <p:cNvSpPr txBox="1"/>
          <p:nvPr/>
        </p:nvSpPr>
        <p:spPr>
          <a:xfrm>
            <a:off x="4399235" y="1188000"/>
            <a:ext cx="7108884" cy="503999"/>
          </a:xfrm>
          <a:prstGeom prst="rect">
            <a:avLst/>
          </a:prstGeom>
          <a:noFill/>
        </p:spPr>
        <p:txBody>
          <a:bodyPr wrap="square" lIns="0" rIns="0" tIns="0" bIns="0" anchor="t">
            <a:spAutoFit/>
          </a:bodyPr>
          <a:lstStyle/>
          <a:p>
            <a:pPr algn="l"/>
            <a:r>
              <a:rPr sz="3000" b="1" i="0">
                <a:solidFill>
                  <a:srgbClr val="004C45"/>
                </a:solidFill>
                <a:latin typeface="Georgia"/>
              </a:rPr>
              <a:t>Sí se puede.</a:t>
            </a:r>
          </a:p>
        </p:txBody>
      </p:sp>
      <p:sp>
        <p:nvSpPr>
          <p:cNvPr id="9" name="TextBox 8"/>
          <p:cNvSpPr txBox="1"/>
          <p:nvPr/>
        </p:nvSpPr>
        <p:spPr>
          <a:xfrm>
            <a:off x="4399235" y="1800000"/>
            <a:ext cx="7108884" cy="468000"/>
          </a:xfrm>
          <a:prstGeom prst="rect">
            <a:avLst/>
          </a:prstGeom>
          <a:noFill/>
        </p:spPr>
        <p:txBody>
          <a:bodyPr wrap="square" lIns="0" rIns="0" tIns="0" bIns="0" anchor="t">
            <a:spAutoFit/>
          </a:bodyPr>
          <a:lstStyle/>
          <a:p>
            <a:pPr algn="l"/>
            <a:r>
              <a:rPr sz="2600" b="0" i="1">
                <a:solidFill>
                  <a:srgbClr val="04110F"/>
                </a:solidFill>
                <a:latin typeface="Georgia"/>
              </a:rPr>
              <a:t>Masdevallia coccinea</a:t>
            </a:r>
          </a:p>
        </p:txBody>
      </p:sp>
      <p:sp>
        <p:nvSpPr>
          <p:cNvPr id="10" name="TextBox 9"/>
          <p:cNvSpPr txBox="1"/>
          <p:nvPr/>
        </p:nvSpPr>
        <p:spPr>
          <a:xfrm>
            <a:off x="4399235" y="2412000"/>
            <a:ext cx="6824528" cy="1748790"/>
          </a:xfrm>
          <a:prstGeom prst="rect">
            <a:avLst/>
          </a:prstGeom>
          <a:noFill/>
        </p:spPr>
        <p:txBody>
          <a:bodyPr wrap="square" lIns="0" rIns="0" tIns="0" bIns="0" anchor="t">
            <a:spAutoFit/>
          </a:bodyPr>
          <a:lstStyle/>
          <a:p>
            <a:pPr algn="l">
              <a:lnSpc>
                <a:spcPct val="130000"/>
              </a:lnSpc>
            </a:pPr>
            <a:r>
              <a:rPr sz="1700" b="0" i="0">
                <a:solidFill>
                  <a:srgbClr val="04110F"/>
                </a:solidFill>
                <a:latin typeface="Arial"/>
              </a:rPr>
              <a:t>Endémica confirmada, En Peligro, en el Apéndice II de CITES. Y 14 de sus 19 secuencias declaran Colombia.</a:t>
            </a:r>
          </a:p>
          <a:p>
            <a:pPr algn="l">
              <a:lnSpc>
                <a:spcPct val="130000"/>
              </a:lnSpc>
            </a:pPr>
            <a:r>
              <a:rPr sz="1700" b="0" i="0">
                <a:solidFill>
                  <a:srgbClr val="04110F"/>
                </a:solidFill>
                <a:latin typeface="Arial"/>
              </a:rPr>
              <a:t/>
            </a:r>
          </a:p>
          <a:p>
            <a:pPr algn="l">
              <a:lnSpc>
                <a:spcPct val="130000"/>
              </a:lnSpc>
            </a:pPr>
            <a:r>
              <a:rPr sz="1700" b="0" i="0">
                <a:solidFill>
                  <a:srgbClr val="04110F"/>
                </a:solidFill>
                <a:latin typeface="Arial"/>
              </a:rPr>
              <a:t>Este es el control del experimento. Prueba que el campo de origen se puede llenar, que alguien lo llena, y que no llenarlo es una decisión.</a:t>
            </a:r>
          </a:p>
        </p:txBody>
      </p:sp>
      <p:sp>
        <p:nvSpPr>
          <p:cNvPr id="11" name="TextBox 10"/>
          <p:cNvSpPr txBox="1"/>
          <p:nvPr/>
        </p:nvSpPr>
        <p:spPr>
          <a:xfrm>
            <a:off x="4399235" y="4455989"/>
            <a:ext cx="3696619" cy="251999"/>
          </a:xfrm>
          <a:prstGeom prst="rect">
            <a:avLst/>
          </a:prstGeom>
          <a:noFill/>
        </p:spPr>
        <p:txBody>
          <a:bodyPr wrap="square" lIns="0" rIns="0" tIns="0" bIns="0" anchor="t">
            <a:spAutoFit/>
          </a:bodyPr>
          <a:lstStyle/>
          <a:p>
            <a:pPr algn="l"/>
            <a:r>
              <a:rPr sz="1300" b="0" i="0">
                <a:solidFill>
                  <a:srgbClr val="555E5B"/>
                </a:solidFill>
                <a:latin typeface="Arial"/>
              </a:rPr>
              <a:t>SECUENCIAS</a:t>
            </a:r>
          </a:p>
        </p:txBody>
      </p:sp>
      <p:sp>
        <p:nvSpPr>
          <p:cNvPr id="12" name="TextBox 11"/>
          <p:cNvSpPr txBox="1"/>
          <p:nvPr/>
        </p:nvSpPr>
        <p:spPr>
          <a:xfrm>
            <a:off x="8095854" y="4430789"/>
            <a:ext cx="3412264" cy="288000"/>
          </a:xfrm>
          <a:prstGeom prst="rect">
            <a:avLst/>
          </a:prstGeom>
          <a:noFill/>
        </p:spPr>
        <p:txBody>
          <a:bodyPr wrap="square" lIns="0" rIns="0" tIns="0" bIns="0" anchor="t">
            <a:spAutoFit/>
          </a:bodyPr>
          <a:lstStyle/>
          <a:p>
            <a:pPr algn="r"/>
            <a:r>
              <a:rPr sz="1700" b="1" i="0">
                <a:solidFill>
                  <a:srgbClr val="04110F"/>
                </a:solidFill>
                <a:latin typeface="Arial"/>
              </a:rPr>
              <a:t>19</a:t>
            </a:r>
          </a:p>
        </p:txBody>
      </p:sp>
      <p:sp>
        <p:nvSpPr>
          <p:cNvPr id="13" name="Rectangle 12"/>
          <p:cNvSpPr/>
          <p:nvPr/>
        </p:nvSpPr>
        <p:spPr>
          <a:xfrm>
            <a:off x="4399235" y="4751189"/>
            <a:ext cx="7108884"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399235" y="4823189"/>
            <a:ext cx="3696619" cy="251999"/>
          </a:xfrm>
          <a:prstGeom prst="rect">
            <a:avLst/>
          </a:prstGeom>
          <a:noFill/>
        </p:spPr>
        <p:txBody>
          <a:bodyPr wrap="square" lIns="0" rIns="0" tIns="0" bIns="0" anchor="t">
            <a:spAutoFit/>
          </a:bodyPr>
          <a:lstStyle/>
          <a:p>
            <a:pPr algn="l"/>
            <a:r>
              <a:rPr sz="1300" b="0" i="0">
                <a:solidFill>
                  <a:srgbClr val="555E5B"/>
                </a:solidFill>
                <a:latin typeface="Arial"/>
              </a:rPr>
              <a:t>DECLARAN COLOMBIA</a:t>
            </a:r>
          </a:p>
        </p:txBody>
      </p:sp>
      <p:sp>
        <p:nvSpPr>
          <p:cNvPr id="15" name="TextBox 14"/>
          <p:cNvSpPr txBox="1"/>
          <p:nvPr/>
        </p:nvSpPr>
        <p:spPr>
          <a:xfrm>
            <a:off x="8095854" y="4797989"/>
            <a:ext cx="3412264" cy="288000"/>
          </a:xfrm>
          <a:prstGeom prst="rect">
            <a:avLst/>
          </a:prstGeom>
          <a:noFill/>
        </p:spPr>
        <p:txBody>
          <a:bodyPr wrap="square" lIns="0" rIns="0" tIns="0" bIns="0" anchor="t">
            <a:spAutoFit/>
          </a:bodyPr>
          <a:lstStyle/>
          <a:p>
            <a:pPr algn="r"/>
            <a:r>
              <a:rPr sz="1700" b="1" i="0">
                <a:solidFill>
                  <a:srgbClr val="004C45"/>
                </a:solidFill>
                <a:latin typeface="Arial"/>
              </a:rPr>
              <a:t>14</a:t>
            </a:r>
          </a:p>
        </p:txBody>
      </p:sp>
      <p:sp>
        <p:nvSpPr>
          <p:cNvPr id="16" name="Rectangle 15"/>
          <p:cNvSpPr/>
          <p:nvPr/>
        </p:nvSpPr>
        <p:spPr>
          <a:xfrm>
            <a:off x="4399235" y="5118389"/>
            <a:ext cx="7108884"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399235" y="5190389"/>
            <a:ext cx="3696619" cy="251999"/>
          </a:xfrm>
          <a:prstGeom prst="rect">
            <a:avLst/>
          </a:prstGeom>
          <a:noFill/>
        </p:spPr>
        <p:txBody>
          <a:bodyPr wrap="square" lIns="0" rIns="0" tIns="0" bIns="0" anchor="t">
            <a:spAutoFit/>
          </a:bodyPr>
          <a:lstStyle/>
          <a:p>
            <a:pPr algn="l"/>
            <a:r>
              <a:rPr sz="1300" b="0" i="0">
                <a:solidFill>
                  <a:srgbClr val="555E5B"/>
                </a:solidFill>
                <a:latin typeface="Arial"/>
              </a:rPr>
              <a:t>CITES</a:t>
            </a:r>
          </a:p>
        </p:txBody>
      </p:sp>
      <p:sp>
        <p:nvSpPr>
          <p:cNvPr id="18" name="TextBox 17"/>
          <p:cNvSpPr txBox="1"/>
          <p:nvPr/>
        </p:nvSpPr>
        <p:spPr>
          <a:xfrm>
            <a:off x="8095854" y="5165189"/>
            <a:ext cx="3412264" cy="288000"/>
          </a:xfrm>
          <a:prstGeom prst="rect">
            <a:avLst/>
          </a:prstGeom>
          <a:noFill/>
        </p:spPr>
        <p:txBody>
          <a:bodyPr wrap="square" lIns="0" rIns="0" tIns="0" bIns="0" anchor="t">
            <a:spAutoFit/>
          </a:bodyPr>
          <a:lstStyle/>
          <a:p>
            <a:pPr algn="r"/>
            <a:r>
              <a:rPr sz="1700" b="1" i="0">
                <a:solidFill>
                  <a:srgbClr val="04110F"/>
                </a:solidFill>
                <a:latin typeface="Arial"/>
              </a:rPr>
              <a:t>Apéndice II</a:t>
            </a:r>
          </a:p>
        </p:txBody>
      </p:sp>
      <p:sp>
        <p:nvSpPr>
          <p:cNvPr id="19" name="Rectangle 18"/>
          <p:cNvSpPr/>
          <p:nvPr/>
        </p:nvSpPr>
        <p:spPr>
          <a:xfrm>
            <a:off x="4399235" y="5485589"/>
            <a:ext cx="7108884"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399235" y="5557589"/>
            <a:ext cx="3696619" cy="251999"/>
          </a:xfrm>
          <a:prstGeom prst="rect">
            <a:avLst/>
          </a:prstGeom>
          <a:noFill/>
        </p:spPr>
        <p:txBody>
          <a:bodyPr wrap="square" lIns="0" rIns="0" tIns="0" bIns="0" anchor="t">
            <a:spAutoFit/>
          </a:bodyPr>
          <a:lstStyle/>
          <a:p>
            <a:pPr algn="l"/>
            <a:r>
              <a:rPr sz="1300" b="0" i="0">
                <a:solidFill>
                  <a:srgbClr val="555E5B"/>
                </a:solidFill>
                <a:latin typeface="Arial"/>
              </a:rPr>
              <a:t>UNA DE LAS DEPOSITANTES</a:t>
            </a:r>
          </a:p>
        </p:txBody>
      </p:sp>
      <p:sp>
        <p:nvSpPr>
          <p:cNvPr id="21" name="TextBox 20"/>
          <p:cNvSpPr txBox="1"/>
          <p:nvPr/>
        </p:nvSpPr>
        <p:spPr>
          <a:xfrm>
            <a:off x="8095854" y="5532389"/>
            <a:ext cx="3412264" cy="288000"/>
          </a:xfrm>
          <a:prstGeom prst="rect">
            <a:avLst/>
          </a:prstGeom>
          <a:noFill/>
        </p:spPr>
        <p:txBody>
          <a:bodyPr wrap="square" lIns="0" rIns="0" tIns="0" bIns="0" anchor="t">
            <a:spAutoFit/>
          </a:bodyPr>
          <a:lstStyle/>
          <a:p>
            <a:pPr algn="r"/>
            <a:r>
              <a:rPr sz="1700" b="1" i="0">
                <a:solidFill>
                  <a:srgbClr val="004C45"/>
                </a:solidFill>
                <a:latin typeface="Arial"/>
              </a:rPr>
              <a:t>Universidad de Antioquia</a:t>
            </a:r>
          </a:p>
        </p:txBody>
      </p:sp>
      <p:sp>
        <p:nvSpPr>
          <p:cNvPr id="22" name="Rectangle 21"/>
          <p:cNvSpPr/>
          <p:nvPr/>
        </p:nvSpPr>
        <p:spPr>
          <a:xfrm>
            <a:off x="4399235" y="5852789"/>
            <a:ext cx="7108884"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84000" y="5886000"/>
            <a:ext cx="3607235" cy="792000"/>
          </a:xfrm>
          <a:prstGeom prst="rect">
            <a:avLst/>
          </a:prstGeom>
          <a:noFill/>
        </p:spPr>
        <p:txBody>
          <a:bodyPr wrap="square" lIns="0" rIns="0" tIns="0" bIns="0" anchor="t">
            <a:spAutoFit/>
          </a:bodyPr>
          <a:lstStyle/>
          <a:p>
            <a:pPr algn="l">
              <a:lnSpc>
                <a:spcPct val="130000"/>
              </a:lnSpc>
            </a:pPr>
            <a:r>
              <a:rPr sz="1200" b="0" i="0">
                <a:solidFill>
                  <a:srgbClr val="555E5B"/>
                </a:solidFill>
                <a:latin typeface="Arial"/>
              </a:rPr>
              <a:t>Figura 8. Masdevallia coccinea. Fotografía: Fernando José Pimienta Neira, CC BY-NC 4.0. Fuente: GBIF / iNaturalist.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08 · TERCERA CEGUERA</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188000"/>
            <a:ext cx="8875777" cy="864000"/>
          </a:xfrm>
          <a:prstGeom prst="rect">
            <a:avLst/>
          </a:prstGeom>
          <a:noFill/>
        </p:spPr>
        <p:txBody>
          <a:bodyPr wrap="square" lIns="0" rIns="0" tIns="0" bIns="0" anchor="t">
            <a:spAutoFit/>
          </a:bodyPr>
          <a:lstStyle/>
          <a:p>
            <a:pPr algn="l">
              <a:lnSpc>
                <a:spcPct val="100000"/>
              </a:lnSpc>
            </a:pPr>
            <a:r>
              <a:rPr sz="3000" b="1" i="0">
                <a:solidFill>
                  <a:srgbClr val="004C45"/>
                </a:solidFill>
                <a:latin typeface="Georgia"/>
              </a:rPr>
              <a:t>Nadie avisa.</a:t>
            </a:r>
          </a:p>
        </p:txBody>
      </p:sp>
      <p:pic>
        <p:nvPicPr>
          <p:cNvPr id="8" name="Picture 7" descr="tablero_99.png"/>
          <p:cNvPicPr>
            <a:picLocks noChangeAspect="1"/>
          </p:cNvPicPr>
          <p:nvPr/>
        </p:nvPicPr>
        <p:blipFill>
          <a:blip r:embed="rId4"/>
          <a:stretch>
            <a:fillRect/>
          </a:stretch>
        </p:blipFill>
        <p:spPr>
          <a:xfrm>
            <a:off x="5871569" y="1872000"/>
            <a:ext cx="5636550" cy="2736000"/>
          </a:xfrm>
          <a:prstGeom prst="rect">
            <a:avLst/>
          </a:prstGeom>
        </p:spPr>
      </p:pic>
      <p:sp>
        <p:nvSpPr>
          <p:cNvPr id="9" name="TextBox 8"/>
          <p:cNvSpPr txBox="1"/>
          <p:nvPr/>
        </p:nvSpPr>
        <p:spPr>
          <a:xfrm>
            <a:off x="684000" y="1980000"/>
            <a:ext cx="3680200" cy="1152000"/>
          </a:xfrm>
          <a:prstGeom prst="rect">
            <a:avLst/>
          </a:prstGeom>
          <a:noFill/>
        </p:spPr>
        <p:txBody>
          <a:bodyPr wrap="square" lIns="0" rIns="0" tIns="0" bIns="0" anchor="t">
            <a:spAutoFit/>
          </a:bodyPr>
          <a:lstStyle/>
          <a:p>
            <a:pPr algn="l">
              <a:lnSpc>
                <a:spcPct val="125000"/>
              </a:lnSpc>
              <a:spcAft>
                <a:spcPts val="700"/>
              </a:spcAft>
            </a:pPr>
            <a:r>
              <a:rPr sz="1700" b="0" i="0">
                <a:solidFill>
                  <a:srgbClr val="04110F"/>
                </a:solidFill>
                <a:latin typeface="Arial"/>
              </a:rPr>
              <a:t>Para saber quién depositó una secuencia hay que abrir el registro, uno por uno, y leer el bloque de envío. No hay alerta, no hay reporte, no hay sistema. Un pueblo no tiene forma de enterarse de que algo suyo entró a una base.</a:t>
            </a:r>
          </a:p>
        </p:txBody>
      </p:sp>
      <p:pic>
        <p:nvPicPr>
          <p:cNvPr id="10" name="Picture 9" descr="tablero_leyenda.png"/>
          <p:cNvPicPr>
            <a:picLocks noChangeAspect="1"/>
          </p:cNvPicPr>
          <p:nvPr/>
        </p:nvPicPr>
        <p:blipFill>
          <a:blip r:embed="rId5"/>
          <a:stretch>
            <a:fillRect/>
          </a:stretch>
        </p:blipFill>
        <p:spPr>
          <a:xfrm>
            <a:off x="684000" y="4232690"/>
            <a:ext cx="2133639" cy="1044000"/>
          </a:xfrm>
          <a:prstGeom prst="rect">
            <a:avLst/>
          </a:prstGeom>
        </p:spPr>
      </p:pic>
      <p:sp>
        <p:nvSpPr>
          <p:cNvPr id="11" name="TextBox 10"/>
          <p:cNvSpPr txBox="1"/>
          <p:nvPr/>
        </p:nvSpPr>
        <p:spPr>
          <a:xfrm>
            <a:off x="684000" y="6372000"/>
            <a:ext cx="10824119" cy="288000"/>
          </a:xfrm>
          <a:prstGeom prst="rect">
            <a:avLst/>
          </a:prstGeom>
          <a:noFill/>
        </p:spPr>
        <p:txBody>
          <a:bodyPr wrap="square" lIns="0" rIns="0" tIns="0" bIns="0" anchor="t">
            <a:spAutoFit/>
          </a:bodyPr>
          <a:lstStyle/>
          <a:p>
            <a:pPr algn="l"/>
            <a:r>
              <a:rPr sz="1200" b="0" i="0">
                <a:solidFill>
                  <a:srgbClr val="555E5B"/>
                </a:solidFill>
                <a:latin typeface="Arial"/>
              </a:rPr>
              <a:t>Figura 9. Las 99 especies endémicas en resguardo, una celda cada una. Fuente: ONIC, 2026.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09 · CUARTA CEGUERA, Y LA VENTANA</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188000"/>
            <a:ext cx="8118089" cy="864000"/>
          </a:xfrm>
          <a:prstGeom prst="rect">
            <a:avLst/>
          </a:prstGeom>
          <a:noFill/>
        </p:spPr>
        <p:txBody>
          <a:bodyPr wrap="square" lIns="0" rIns="0" tIns="0" bIns="0" anchor="t">
            <a:spAutoFit/>
          </a:bodyPr>
          <a:lstStyle/>
          <a:p>
            <a:pPr algn="l">
              <a:lnSpc>
                <a:spcPct val="100000"/>
              </a:lnSpc>
            </a:pPr>
            <a:r>
              <a:rPr sz="3000" b="1" i="0">
                <a:solidFill>
                  <a:srgbClr val="004C45"/>
                </a:solidFill>
                <a:latin typeface="Georgia"/>
              </a:rPr>
              <a:t>Y la mayoría todavía no está.</a:t>
            </a:r>
          </a:p>
        </p:txBody>
      </p:sp>
      <p:sp>
        <p:nvSpPr>
          <p:cNvPr id="8" name="TextBox 7"/>
          <p:cNvSpPr txBox="1"/>
          <p:nvPr/>
        </p:nvSpPr>
        <p:spPr>
          <a:xfrm>
            <a:off x="684000" y="2160000"/>
            <a:ext cx="4979094" cy="2340000"/>
          </a:xfrm>
          <a:prstGeom prst="rect">
            <a:avLst/>
          </a:prstGeom>
          <a:noFill/>
        </p:spPr>
        <p:txBody>
          <a:bodyPr wrap="square" lIns="0" rIns="0" tIns="0" bIns="0" anchor="t">
            <a:spAutoFit/>
          </a:bodyPr>
          <a:lstStyle/>
          <a:p>
            <a:pPr algn="l">
              <a:lnSpc>
                <a:spcPct val="85000"/>
              </a:lnSpc>
            </a:pPr>
            <a:r>
              <a:rPr sz="15000" b="1" i="0">
                <a:solidFill>
                  <a:srgbClr val="004C45"/>
                </a:solidFill>
                <a:latin typeface="Georgia"/>
              </a:rPr>
              <a:t>57</a:t>
            </a:r>
          </a:p>
        </p:txBody>
      </p:sp>
      <p:sp>
        <p:nvSpPr>
          <p:cNvPr id="9" name="TextBox 8"/>
          <p:cNvSpPr txBox="1"/>
          <p:nvPr/>
        </p:nvSpPr>
        <p:spPr>
          <a:xfrm>
            <a:off x="5879577" y="2448000"/>
            <a:ext cx="5412059" cy="2160000"/>
          </a:xfrm>
          <a:prstGeom prst="rect">
            <a:avLst/>
          </a:prstGeom>
          <a:noFill/>
        </p:spPr>
        <p:txBody>
          <a:bodyPr wrap="square" lIns="0" rIns="0" tIns="0" bIns="0" anchor="t">
            <a:spAutoFit/>
          </a:bodyPr>
          <a:lstStyle/>
          <a:p>
            <a:pPr algn="l">
              <a:lnSpc>
                <a:spcPct val="130000"/>
              </a:lnSpc>
              <a:spcAft>
                <a:spcPts val="800"/>
              </a:spcAft>
            </a:pPr>
            <a:r>
              <a:rPr sz="1700" b="0" i="0">
                <a:solidFill>
                  <a:srgbClr val="04110F"/>
                </a:solidFill>
                <a:latin typeface="Arial"/>
              </a:rPr>
              <a:t>de las 99 especies no tienen ni una sola secuencia pública. Ni en Europa ni en Estados Unidos. El 58 % de las plantas útiles endémicas que crecen en resguardos indígenas de Colombia no ha sido secuenciado por nadie.</a:t>
            </a:r>
          </a:p>
          <a:p>
            <a:pPr algn="l">
              <a:lnSpc>
                <a:spcPct val="130000"/>
              </a:lnSpc>
              <a:spcAft>
                <a:spcPts val="800"/>
              </a:spcAft>
            </a:pPr>
            <a:r>
              <a:rPr sz="1700" b="0" i="0">
                <a:solidFill>
                  <a:srgbClr val="04110F"/>
                </a:solidFill>
                <a:latin typeface="Arial"/>
              </a:rPr>
              <a:t/>
            </a:r>
          </a:p>
          <a:p>
            <a:pPr algn="l">
              <a:lnSpc>
                <a:spcPct val="130000"/>
              </a:lnSpc>
              <a:spcAft>
                <a:spcPts val="800"/>
              </a:spcAft>
            </a:pPr>
            <a:r>
              <a:rPr sz="1700" b="0" i="0">
                <a:solidFill>
                  <a:srgbClr val="04110F"/>
                </a:solidFill>
                <a:latin typeface="Arial"/>
              </a:rPr>
              <a:t>Eso no es una buena noticia ni una mala: es una ventana. Sobre lo que ya está en las bases, la decisión la tomó otro. Sobre estas 57, todavía se puede decidir quién las registra primero, con qué datos y bajo qué reglas.</a:t>
            </a:r>
          </a:p>
          <a:p>
            <a:pPr algn="l">
              <a:lnSpc>
                <a:spcPct val="130000"/>
              </a:lnSpc>
              <a:spcAft>
                <a:spcPts val="800"/>
              </a:spcAft>
            </a:pPr>
            <a:r>
              <a:rPr sz="1700" b="0" i="0">
                <a:solidFill>
                  <a:srgbClr val="04110F"/>
                </a:solidFill>
                <a:latin typeface="Arial"/>
              </a:rPr>
              <a:t/>
            </a:r>
          </a:p>
          <a:p>
            <a:pPr algn="l">
              <a:lnSpc>
                <a:spcPct val="130000"/>
              </a:lnSpc>
              <a:spcAft>
                <a:spcPts val="800"/>
              </a:spcAft>
            </a:pPr>
            <a:r>
              <a:rPr sz="1700" b="0" i="0">
                <a:solidFill>
                  <a:srgbClr val="04110F"/>
                </a:solidFill>
                <a:latin typeface="Arial"/>
              </a:rPr>
              <a:t>Esa ventana se cierra sola.</a:t>
            </a:r>
          </a:p>
        </p:txBody>
      </p:sp>
      <p:sp>
        <p:nvSpPr>
          <p:cNvPr id="10" name="TextBox 9"/>
          <p:cNvSpPr txBox="1"/>
          <p:nvPr/>
        </p:nvSpPr>
        <p:spPr>
          <a:xfrm>
            <a:off x="684000" y="6372000"/>
            <a:ext cx="10824119" cy="288000"/>
          </a:xfrm>
          <a:prstGeom prst="rect">
            <a:avLst/>
          </a:prstGeom>
          <a:noFill/>
        </p:spPr>
        <p:txBody>
          <a:bodyPr wrap="square" lIns="0" rIns="0" tIns="0" bIns="0" anchor="t">
            <a:spAutoFit/>
          </a:bodyPr>
          <a:lstStyle/>
          <a:p>
            <a:pPr algn="l"/>
            <a:r>
              <a:rPr sz="1200" b="0" i="0">
                <a:solidFill>
                  <a:srgbClr val="555E5B"/>
                </a:solidFill>
                <a:latin typeface="Arial"/>
              </a:rPr>
              <a:t>Figura 10. European Nucleotide Archive y GenBank, consulta del 20 de octubre de 2026. Fuente: ONIC, 2026.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10 · COMPRUÉBENLO USTEDES</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188000"/>
            <a:ext cx="8875777" cy="864000"/>
          </a:xfrm>
          <a:prstGeom prst="rect">
            <a:avLst/>
          </a:prstGeom>
          <a:noFill/>
        </p:spPr>
        <p:txBody>
          <a:bodyPr wrap="square" lIns="0" rIns="0" tIns="0" bIns="0" anchor="t">
            <a:spAutoFit/>
          </a:bodyPr>
          <a:lstStyle/>
          <a:p>
            <a:pPr algn="l">
              <a:lnSpc>
                <a:spcPct val="100000"/>
              </a:lnSpc>
            </a:pPr>
            <a:r>
              <a:rPr sz="3000" b="1" i="0">
                <a:solidFill>
                  <a:srgbClr val="004C45"/>
                </a:solidFill>
                <a:latin typeface="Georgia"/>
              </a:rPr>
              <a:t>No nos crean. Consulten.</a:t>
            </a:r>
          </a:p>
        </p:txBody>
      </p:sp>
      <p:sp>
        <p:nvSpPr>
          <p:cNvPr id="8" name="TextBox 7"/>
          <p:cNvSpPr txBox="1"/>
          <p:nvPr/>
        </p:nvSpPr>
        <p:spPr>
          <a:xfrm>
            <a:off x="684000" y="2015999"/>
            <a:ext cx="5953265" cy="1152000"/>
          </a:xfrm>
          <a:prstGeom prst="rect">
            <a:avLst/>
          </a:prstGeom>
          <a:noFill/>
        </p:spPr>
        <p:txBody>
          <a:bodyPr wrap="square" lIns="0" rIns="0" tIns="0" bIns="0" anchor="t">
            <a:spAutoFit/>
          </a:bodyPr>
          <a:lstStyle/>
          <a:p>
            <a:pPr algn="l">
              <a:lnSpc>
                <a:spcPct val="125000"/>
              </a:lnSpc>
              <a:spcAft>
                <a:spcPts val="700"/>
              </a:spcAft>
            </a:pPr>
            <a:r>
              <a:rPr sz="1700" b="0" i="0">
                <a:solidFill>
                  <a:srgbClr val="04110F"/>
                </a:solidFill>
                <a:latin typeface="Arial"/>
              </a:rPr>
              <a:t>Díganme el nombre científico de una planta de su territorio y la consultamos juntos, ahora mismo, contra las bases oficiales de Europa y de Estados Unidos.</a:t>
            </a:r>
          </a:p>
        </p:txBody>
      </p:sp>
      <p:sp>
        <p:nvSpPr>
          <p:cNvPr id="9" name="Rounded Rectangle 8"/>
          <p:cNvSpPr/>
          <p:nvPr/>
        </p:nvSpPr>
        <p:spPr>
          <a:xfrm>
            <a:off x="684000" y="2951999"/>
            <a:ext cx="10824119" cy="2556000"/>
          </a:xfrm>
          <a:prstGeom prst="roundRect">
            <a:avLst>
              <a:gd name="adj" fmla="val 4000"/>
            </a:avLst>
          </a:prstGeom>
          <a:solidFill>
            <a:srgbClr val="FFFFFF"/>
          </a:solidFill>
          <a:ln w="19050">
            <a:solidFill>
              <a:srgbClr val="004C4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44000" y="3167999"/>
            <a:ext cx="5412059" cy="396000"/>
          </a:xfrm>
          <a:prstGeom prst="rect">
            <a:avLst/>
          </a:prstGeom>
          <a:noFill/>
        </p:spPr>
        <p:txBody>
          <a:bodyPr wrap="square" lIns="0" rIns="0" tIns="0" bIns="0" anchor="t">
            <a:spAutoFit/>
          </a:bodyPr>
          <a:lstStyle/>
          <a:p>
            <a:pPr algn="l"/>
            <a:r>
              <a:rPr sz="2200" b="0" i="1">
                <a:solidFill>
                  <a:srgbClr val="04110F"/>
                </a:solidFill>
                <a:latin typeface="Georgia"/>
              </a:rPr>
              <a:t>Cinchona officinalis</a:t>
            </a:r>
          </a:p>
        </p:txBody>
      </p:sp>
      <p:sp>
        <p:nvSpPr>
          <p:cNvPr id="11" name="TextBox 10"/>
          <p:cNvSpPr txBox="1"/>
          <p:nvPr/>
        </p:nvSpPr>
        <p:spPr>
          <a:xfrm>
            <a:off x="1044000" y="3563999"/>
            <a:ext cx="5628541" cy="251999"/>
          </a:xfrm>
          <a:prstGeom prst="rect">
            <a:avLst/>
          </a:prstGeom>
          <a:noFill/>
        </p:spPr>
        <p:txBody>
          <a:bodyPr wrap="square" lIns="0" rIns="0" tIns="0" bIns="0" anchor="t">
            <a:spAutoFit/>
          </a:bodyPr>
          <a:lstStyle/>
          <a:p>
            <a:pPr algn="l"/>
            <a:r>
              <a:rPr sz="1200" b="0" i="0">
                <a:solidFill>
                  <a:srgbClr val="555E5B"/>
                </a:solidFill>
                <a:latin typeface="Arial"/>
              </a:rPr>
              <a:t>la quina — de ella salió el primer remedio del mundo contra la malaria</a:t>
            </a:r>
          </a:p>
        </p:txBody>
      </p:sp>
      <p:sp>
        <p:nvSpPr>
          <p:cNvPr id="12" name="Rectangle 11"/>
          <p:cNvSpPr/>
          <p:nvPr/>
        </p:nvSpPr>
        <p:spPr>
          <a:xfrm>
            <a:off x="1044000" y="3833999"/>
            <a:ext cx="432000" cy="317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44000" y="3905999"/>
            <a:ext cx="3152039" cy="720000"/>
          </a:xfrm>
          <a:prstGeom prst="rect">
            <a:avLst/>
          </a:prstGeom>
          <a:noFill/>
        </p:spPr>
        <p:txBody>
          <a:bodyPr wrap="square" lIns="0" rIns="0" tIns="0" bIns="0" anchor="t">
            <a:spAutoFit/>
          </a:bodyPr>
          <a:lstStyle/>
          <a:p>
            <a:pPr algn="l">
              <a:lnSpc>
                <a:spcPct val="95000"/>
              </a:lnSpc>
            </a:pPr>
            <a:r>
              <a:rPr sz="4300" b="1" i="0">
                <a:solidFill>
                  <a:srgbClr val="004C45"/>
                </a:solidFill>
                <a:latin typeface="Georgia"/>
              </a:rPr>
              <a:t>43</a:t>
            </a:r>
          </a:p>
        </p:txBody>
      </p:sp>
      <p:sp>
        <p:nvSpPr>
          <p:cNvPr id="14" name="TextBox 13"/>
          <p:cNvSpPr txBox="1"/>
          <p:nvPr/>
        </p:nvSpPr>
        <p:spPr>
          <a:xfrm>
            <a:off x="1044000" y="4679999"/>
            <a:ext cx="3152039" cy="251999"/>
          </a:xfrm>
          <a:prstGeom prst="rect">
            <a:avLst/>
          </a:prstGeom>
          <a:noFill/>
        </p:spPr>
        <p:txBody>
          <a:bodyPr wrap="square" lIns="0" rIns="0" tIns="0" bIns="0" anchor="t">
            <a:spAutoFit/>
          </a:bodyPr>
          <a:lstStyle/>
          <a:p>
            <a:pPr algn="l"/>
            <a:r>
              <a:rPr sz="1200" b="0" i="0">
                <a:solidFill>
                  <a:srgbClr val="555E5B"/>
                </a:solidFill>
                <a:latin typeface="Arial"/>
              </a:rPr>
              <a:t>secuencias · Europa</a:t>
            </a:r>
          </a:p>
        </p:txBody>
      </p:sp>
      <p:sp>
        <p:nvSpPr>
          <p:cNvPr id="15" name="Rectangle 14"/>
          <p:cNvSpPr/>
          <p:nvPr/>
        </p:nvSpPr>
        <p:spPr>
          <a:xfrm>
            <a:off x="4412039" y="3833999"/>
            <a:ext cx="432000" cy="317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412039" y="3905999"/>
            <a:ext cx="3152039" cy="720000"/>
          </a:xfrm>
          <a:prstGeom prst="rect">
            <a:avLst/>
          </a:prstGeom>
          <a:noFill/>
        </p:spPr>
        <p:txBody>
          <a:bodyPr wrap="square" lIns="0" rIns="0" tIns="0" bIns="0" anchor="t">
            <a:spAutoFit/>
          </a:bodyPr>
          <a:lstStyle/>
          <a:p>
            <a:pPr algn="l">
              <a:lnSpc>
                <a:spcPct val="95000"/>
              </a:lnSpc>
            </a:pPr>
            <a:r>
              <a:rPr sz="4300" b="1" i="0">
                <a:solidFill>
                  <a:srgbClr val="004C45"/>
                </a:solidFill>
                <a:latin typeface="Georgia"/>
              </a:rPr>
              <a:t>44</a:t>
            </a:r>
          </a:p>
        </p:txBody>
      </p:sp>
      <p:sp>
        <p:nvSpPr>
          <p:cNvPr id="17" name="TextBox 16"/>
          <p:cNvSpPr txBox="1"/>
          <p:nvPr/>
        </p:nvSpPr>
        <p:spPr>
          <a:xfrm>
            <a:off x="4412039" y="4679999"/>
            <a:ext cx="3152039" cy="251999"/>
          </a:xfrm>
          <a:prstGeom prst="rect">
            <a:avLst/>
          </a:prstGeom>
          <a:noFill/>
        </p:spPr>
        <p:txBody>
          <a:bodyPr wrap="square" lIns="0" rIns="0" tIns="0" bIns="0" anchor="t">
            <a:spAutoFit/>
          </a:bodyPr>
          <a:lstStyle/>
          <a:p>
            <a:pPr algn="l"/>
            <a:r>
              <a:rPr sz="1200" b="0" i="0">
                <a:solidFill>
                  <a:srgbClr val="555E5B"/>
                </a:solidFill>
                <a:latin typeface="Arial"/>
              </a:rPr>
              <a:t>secuencias · EE. UU.</a:t>
            </a:r>
          </a:p>
        </p:txBody>
      </p:sp>
      <p:sp>
        <p:nvSpPr>
          <p:cNvPr id="18" name="Rectangle 17"/>
          <p:cNvSpPr/>
          <p:nvPr/>
        </p:nvSpPr>
        <p:spPr>
          <a:xfrm>
            <a:off x="7780078" y="3833999"/>
            <a:ext cx="432000" cy="317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80078" y="3905999"/>
            <a:ext cx="3152039" cy="720000"/>
          </a:xfrm>
          <a:prstGeom prst="rect">
            <a:avLst/>
          </a:prstGeom>
          <a:noFill/>
        </p:spPr>
        <p:txBody>
          <a:bodyPr wrap="square" lIns="0" rIns="0" tIns="0" bIns="0" anchor="t">
            <a:spAutoFit/>
          </a:bodyPr>
          <a:lstStyle/>
          <a:p>
            <a:pPr algn="l">
              <a:lnSpc>
                <a:spcPct val="95000"/>
              </a:lnSpc>
            </a:pPr>
            <a:r>
              <a:rPr sz="4300" b="1" i="0">
                <a:solidFill>
                  <a:srgbClr val="8F3322"/>
                </a:solidFill>
                <a:latin typeface="Georgia"/>
              </a:rPr>
              <a:t>0</a:t>
            </a:r>
          </a:p>
        </p:txBody>
      </p:sp>
      <p:sp>
        <p:nvSpPr>
          <p:cNvPr id="20" name="TextBox 19"/>
          <p:cNvSpPr txBox="1"/>
          <p:nvPr/>
        </p:nvSpPr>
        <p:spPr>
          <a:xfrm>
            <a:off x="7780078" y="4679999"/>
            <a:ext cx="3152039" cy="251999"/>
          </a:xfrm>
          <a:prstGeom prst="rect">
            <a:avLst/>
          </a:prstGeom>
          <a:noFill/>
        </p:spPr>
        <p:txBody>
          <a:bodyPr wrap="square" lIns="0" rIns="0" tIns="0" bIns="0" anchor="t">
            <a:spAutoFit/>
          </a:bodyPr>
          <a:lstStyle/>
          <a:p>
            <a:pPr algn="l"/>
            <a:r>
              <a:rPr sz="1200" b="0" i="0">
                <a:solidFill>
                  <a:srgbClr val="555E5B"/>
                </a:solidFill>
                <a:latin typeface="Arial"/>
              </a:rPr>
              <a:t>declaran Colombia</a:t>
            </a:r>
          </a:p>
        </p:txBody>
      </p:sp>
      <p:sp>
        <p:nvSpPr>
          <p:cNvPr id="21" name="TextBox 20"/>
          <p:cNvSpPr txBox="1"/>
          <p:nvPr/>
        </p:nvSpPr>
        <p:spPr>
          <a:xfrm>
            <a:off x="1044000" y="4913999"/>
            <a:ext cx="10104119" cy="324000"/>
          </a:xfrm>
          <a:prstGeom prst="rect">
            <a:avLst/>
          </a:prstGeom>
          <a:noFill/>
        </p:spPr>
        <p:txBody>
          <a:bodyPr wrap="square" lIns="0" rIns="0" tIns="0" bIns="0" anchor="t">
            <a:spAutoFit/>
          </a:bodyPr>
          <a:lstStyle/>
          <a:p>
            <a:pPr algn="l"/>
            <a:r>
              <a:rPr sz="1700" b="1" i="0">
                <a:solidFill>
                  <a:srgbClr val="04110F"/>
                </a:solidFill>
                <a:latin typeface="Georgia"/>
              </a:rPr>
              <a:t>43 secuencias públicas, y ninguna dice de dónde salió la planta.</a:t>
            </a:r>
          </a:p>
        </p:txBody>
      </p:sp>
      <p:sp>
        <p:nvSpPr>
          <p:cNvPr id="22" name="TextBox 21"/>
          <p:cNvSpPr txBox="1"/>
          <p:nvPr/>
        </p:nvSpPr>
        <p:spPr>
          <a:xfrm>
            <a:off x="1044000" y="5201999"/>
            <a:ext cx="10104119" cy="251999"/>
          </a:xfrm>
          <a:prstGeom prst="rect">
            <a:avLst/>
          </a:prstGeom>
          <a:noFill/>
        </p:spPr>
        <p:txBody>
          <a:bodyPr wrap="square" lIns="0" rIns="0" tIns="0" bIns="0" anchor="t">
            <a:spAutoFit/>
          </a:bodyPr>
          <a:lstStyle/>
          <a:p>
            <a:pPr algn="l"/>
            <a:r>
              <a:rPr sz="1200" b="0" i="0">
                <a:solidFill>
                  <a:srgbClr val="555E5B"/>
                </a:solidFill>
                <a:latin typeface="Arial"/>
              </a:rPr>
              <a:t>Una de ellas la depositó: Facultad de Ingeniería y Ciencias Agrarias, Universidad Nacional Toribio Rodríguez de Mendoza de Amazonas, Perú (21-MAY-2026).</a:t>
            </a:r>
          </a:p>
        </p:txBody>
      </p:sp>
      <p:sp>
        <p:nvSpPr>
          <p:cNvPr id="23" name="TextBox 22"/>
          <p:cNvSpPr txBox="1"/>
          <p:nvPr/>
        </p:nvSpPr>
        <p:spPr>
          <a:xfrm>
            <a:off x="684000" y="6372000"/>
            <a:ext cx="10824119" cy="288000"/>
          </a:xfrm>
          <a:prstGeom prst="rect">
            <a:avLst/>
          </a:prstGeom>
          <a:noFill/>
        </p:spPr>
        <p:txBody>
          <a:bodyPr wrap="square" lIns="0" rIns="0" tIns="0" bIns="0" anchor="t">
            <a:spAutoFit/>
          </a:bodyPr>
          <a:lstStyle/>
          <a:p>
            <a:pPr algn="l"/>
            <a:r>
              <a:rPr sz="1200" b="0" i="0">
                <a:solidFill>
                  <a:srgbClr val="555E5B"/>
                </a:solidFill>
                <a:latin typeface="Arial"/>
              </a:rPr>
              <a:t>La consulta en vivo corre en la versión web de esta presentación: abrir servir.bat y pasar a la lámina 10. European Nucleotide Archive (EMBL-EBI) · GenBank (NCBI). Sin claves, sin servidor intermedio.</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11 · Y LAS PATENTES</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188000"/>
            <a:ext cx="4762612" cy="864000"/>
          </a:xfrm>
          <a:prstGeom prst="rect">
            <a:avLst/>
          </a:prstGeom>
          <a:noFill/>
        </p:spPr>
        <p:txBody>
          <a:bodyPr wrap="square" lIns="0" rIns="0" tIns="0" bIns="0" anchor="t">
            <a:spAutoFit/>
          </a:bodyPr>
          <a:lstStyle/>
          <a:p>
            <a:pPr algn="l">
              <a:lnSpc>
                <a:spcPct val="100000"/>
              </a:lnSpc>
            </a:pPr>
            <a:r>
              <a:rPr sz="3000" b="1" i="0">
                <a:solidFill>
                  <a:srgbClr val="004C45"/>
                </a:solidFill>
                <a:latin typeface="Georgia"/>
              </a:rPr>
              <a:t>Buscamos patentes. No hay ninguna.</a:t>
            </a:r>
          </a:p>
        </p:txBody>
      </p:sp>
      <p:sp>
        <p:nvSpPr>
          <p:cNvPr id="8" name="TextBox 7"/>
          <p:cNvSpPr txBox="1"/>
          <p:nvPr/>
        </p:nvSpPr>
        <p:spPr>
          <a:xfrm>
            <a:off x="5879577" y="1206000"/>
            <a:ext cx="5628541" cy="720000"/>
          </a:xfrm>
          <a:prstGeom prst="rect">
            <a:avLst/>
          </a:prstGeom>
          <a:noFill/>
        </p:spPr>
        <p:txBody>
          <a:bodyPr wrap="square" lIns="0" rIns="0" tIns="0" bIns="0" anchor="t">
            <a:spAutoFit/>
          </a:bodyPr>
          <a:lstStyle/>
          <a:p>
            <a:pPr algn="l">
              <a:lnSpc>
                <a:spcPct val="130000"/>
              </a:lnSpc>
            </a:pPr>
            <a:r>
              <a:rPr sz="1500" b="0" i="0">
                <a:solidFill>
                  <a:srgbClr val="04110F"/>
                </a:solidFill>
                <a:latin typeface="Arial"/>
              </a:rPr>
              <a:t>No hacen falta las oficinas de patentes: la propia base de secuencias publica las que se divulgaron dentro de una patente, con su número.</a:t>
            </a:r>
          </a:p>
        </p:txBody>
      </p:sp>
      <p:sp>
        <p:nvSpPr>
          <p:cNvPr id="9" name="TextBox 8"/>
          <p:cNvSpPr txBox="1"/>
          <p:nvPr/>
        </p:nvSpPr>
        <p:spPr>
          <a:xfrm>
            <a:off x="684000" y="2232000"/>
            <a:ext cx="1551859" cy="251999"/>
          </a:xfrm>
          <a:prstGeom prst="rect">
            <a:avLst/>
          </a:prstGeom>
          <a:noFill/>
        </p:spPr>
        <p:txBody>
          <a:bodyPr wrap="square" lIns="0" rIns="0" tIns="0" bIns="0" anchor="t">
            <a:spAutoFit/>
          </a:bodyPr>
          <a:lstStyle/>
          <a:p>
            <a:pPr algn="l"/>
            <a:r>
              <a:rPr sz="1300" b="1" i="0">
                <a:solidFill>
                  <a:srgbClr val="004C45"/>
                </a:solidFill>
                <a:latin typeface="Arial"/>
              </a:rPr>
              <a:t>DE LAS 99</a:t>
            </a:r>
          </a:p>
        </p:txBody>
      </p:sp>
      <p:sp>
        <p:nvSpPr>
          <p:cNvPr id="10" name="TextBox 9"/>
          <p:cNvSpPr txBox="1"/>
          <p:nvPr/>
        </p:nvSpPr>
        <p:spPr>
          <a:xfrm>
            <a:off x="2415859" y="2232000"/>
            <a:ext cx="3500200" cy="251999"/>
          </a:xfrm>
          <a:prstGeom prst="rect">
            <a:avLst/>
          </a:prstGeom>
          <a:noFill/>
        </p:spPr>
        <p:txBody>
          <a:bodyPr wrap="square" lIns="0" rIns="0" tIns="0" bIns="0" anchor="t">
            <a:spAutoFit/>
          </a:bodyPr>
          <a:lstStyle/>
          <a:p>
            <a:pPr algn="l"/>
            <a:r>
              <a:rPr sz="1300" b="1" i="0">
                <a:solidFill>
                  <a:srgbClr val="004C45"/>
                </a:solidFill>
                <a:latin typeface="Arial"/>
              </a:rPr>
              <a:t>QUÉ SE PUDO MEDIR</a:t>
            </a:r>
          </a:p>
        </p:txBody>
      </p:sp>
      <p:sp>
        <p:nvSpPr>
          <p:cNvPr id="11" name="TextBox 10"/>
          <p:cNvSpPr txBox="1"/>
          <p:nvPr/>
        </p:nvSpPr>
        <p:spPr>
          <a:xfrm>
            <a:off x="6096059" y="2232000"/>
            <a:ext cx="5232059" cy="251999"/>
          </a:xfrm>
          <a:prstGeom prst="rect">
            <a:avLst/>
          </a:prstGeom>
          <a:noFill/>
        </p:spPr>
        <p:txBody>
          <a:bodyPr wrap="square" lIns="0" rIns="0" tIns="0" bIns="0" anchor="t">
            <a:spAutoFit/>
          </a:bodyPr>
          <a:lstStyle/>
          <a:p>
            <a:pPr algn="l"/>
            <a:r>
              <a:rPr sz="1300" b="1" i="0">
                <a:solidFill>
                  <a:srgbClr val="004C45"/>
                </a:solidFill>
                <a:latin typeface="Arial"/>
              </a:rPr>
              <a:t>QUÉ DICE</a:t>
            </a:r>
          </a:p>
        </p:txBody>
      </p:sp>
      <p:sp>
        <p:nvSpPr>
          <p:cNvPr id="12" name="Rectangle 11"/>
          <p:cNvSpPr/>
          <p:nvPr/>
        </p:nvSpPr>
        <p:spPr>
          <a:xfrm>
            <a:off x="684000" y="2520000"/>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84000" y="2653200"/>
            <a:ext cx="1551859" cy="432000"/>
          </a:xfrm>
          <a:prstGeom prst="rect">
            <a:avLst/>
          </a:prstGeom>
          <a:noFill/>
        </p:spPr>
        <p:txBody>
          <a:bodyPr wrap="square" lIns="0" rIns="0" tIns="0" bIns="0" anchor="t">
            <a:spAutoFit/>
          </a:bodyPr>
          <a:lstStyle/>
          <a:p>
            <a:pPr algn="l">
              <a:lnSpc>
                <a:spcPct val="95000"/>
              </a:lnSpc>
            </a:pPr>
            <a:r>
              <a:rPr sz="2800" b="1" i="0">
                <a:solidFill>
                  <a:srgbClr val="004C45"/>
                </a:solidFill>
                <a:latin typeface="Georgia"/>
              </a:rPr>
              <a:t>39</a:t>
            </a:r>
          </a:p>
        </p:txBody>
      </p:sp>
      <p:sp>
        <p:nvSpPr>
          <p:cNvPr id="14" name="TextBox 13"/>
          <p:cNvSpPr txBox="1"/>
          <p:nvPr/>
        </p:nvSpPr>
        <p:spPr>
          <a:xfrm>
            <a:off x="2415859" y="2653200"/>
            <a:ext cx="3392200" cy="576000"/>
          </a:xfrm>
          <a:prstGeom prst="rect">
            <a:avLst/>
          </a:prstGeom>
          <a:noFill/>
        </p:spPr>
        <p:txBody>
          <a:bodyPr wrap="square" lIns="0" rIns="0" tIns="0" bIns="0" anchor="t">
            <a:spAutoFit/>
          </a:bodyPr>
          <a:lstStyle/>
          <a:p>
            <a:pPr algn="l">
              <a:lnSpc>
                <a:spcPct val="120000"/>
              </a:lnSpc>
            </a:pPr>
            <a:r>
              <a:rPr sz="1500" b="0" i="0">
                <a:solidFill>
                  <a:srgbClr val="04110F"/>
                </a:solidFill>
                <a:latin typeface="Arial"/>
              </a:rPr>
              <a:t>Tienen secuencias públicas: su cero SÍ se puede interpretar</a:t>
            </a:r>
          </a:p>
        </p:txBody>
      </p:sp>
      <p:sp>
        <p:nvSpPr>
          <p:cNvPr id="15" name="TextBox 14"/>
          <p:cNvSpPr txBox="1"/>
          <p:nvPr/>
        </p:nvSpPr>
        <p:spPr>
          <a:xfrm>
            <a:off x="6096059" y="2610000"/>
            <a:ext cx="5232059" cy="706800"/>
          </a:xfrm>
          <a:prstGeom prst="rect">
            <a:avLst/>
          </a:prstGeom>
          <a:noFill/>
        </p:spPr>
        <p:txBody>
          <a:bodyPr wrap="square" lIns="0" rIns="0" tIns="0" bIns="0" anchor="t">
            <a:spAutoFit/>
          </a:bodyPr>
          <a:lstStyle/>
          <a:p>
            <a:pPr algn="l">
              <a:lnSpc>
                <a:spcPct val="115000"/>
              </a:lnSpc>
            </a:pPr>
            <a:r>
              <a:rPr sz="1600" b="1" i="0">
                <a:solidFill>
                  <a:srgbClr val="004C45"/>
                </a:solidFill>
                <a:latin typeface="Arial"/>
              </a:rPr>
              <a:t>Ninguna aparece en una patente</a:t>
            </a:r>
          </a:p>
        </p:txBody>
      </p:sp>
      <p:sp>
        <p:nvSpPr>
          <p:cNvPr id="16" name="TextBox 15"/>
          <p:cNvSpPr txBox="1"/>
          <p:nvPr/>
        </p:nvSpPr>
        <p:spPr>
          <a:xfrm>
            <a:off x="6096059" y="3338400"/>
            <a:ext cx="5232059" cy="151200"/>
          </a:xfrm>
          <a:prstGeom prst="rect">
            <a:avLst/>
          </a:prstGeom>
          <a:noFill/>
        </p:spPr>
        <p:txBody>
          <a:bodyPr wrap="square" lIns="0" rIns="0" tIns="0" bIns="0" anchor="t">
            <a:spAutoFit/>
          </a:bodyPr>
          <a:lstStyle/>
          <a:p>
            <a:pPr algn="l"/>
            <a:r>
              <a:rPr sz="1200" b="0" i="0">
                <a:solidFill>
                  <a:srgbClr val="555E5B"/>
                </a:solidFill>
                <a:latin typeface="Arial"/>
              </a:rPr>
              <a:t>ENA · clase PAT · 20 de octubre de 2026</a:t>
            </a:r>
          </a:p>
        </p:txBody>
      </p:sp>
      <p:sp>
        <p:nvSpPr>
          <p:cNvPr id="17" name="Rectangle 16"/>
          <p:cNvSpPr/>
          <p:nvPr/>
        </p:nvSpPr>
        <p:spPr>
          <a:xfrm>
            <a:off x="684000" y="3511200"/>
            <a:ext cx="10824119"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84000" y="3583200"/>
            <a:ext cx="1551859" cy="432000"/>
          </a:xfrm>
          <a:prstGeom prst="rect">
            <a:avLst/>
          </a:prstGeom>
          <a:noFill/>
        </p:spPr>
        <p:txBody>
          <a:bodyPr wrap="square" lIns="0" rIns="0" tIns="0" bIns="0" anchor="t">
            <a:spAutoFit/>
          </a:bodyPr>
          <a:lstStyle/>
          <a:p>
            <a:pPr algn="l">
              <a:lnSpc>
                <a:spcPct val="95000"/>
              </a:lnSpc>
            </a:pPr>
            <a:r>
              <a:rPr sz="2800" b="1" i="0">
                <a:solidFill>
                  <a:srgbClr val="7A4E00"/>
                </a:solidFill>
                <a:latin typeface="Georgia"/>
              </a:rPr>
              <a:t>60</a:t>
            </a:r>
          </a:p>
        </p:txBody>
      </p:sp>
      <p:sp>
        <p:nvSpPr>
          <p:cNvPr id="19" name="TextBox 18"/>
          <p:cNvSpPr txBox="1"/>
          <p:nvPr/>
        </p:nvSpPr>
        <p:spPr>
          <a:xfrm>
            <a:off x="2415859" y="3583200"/>
            <a:ext cx="3392200" cy="576000"/>
          </a:xfrm>
          <a:prstGeom prst="rect">
            <a:avLst/>
          </a:prstGeom>
          <a:noFill/>
        </p:spPr>
        <p:txBody>
          <a:bodyPr wrap="square" lIns="0" rIns="0" tIns="0" bIns="0" anchor="t">
            <a:spAutoFit/>
          </a:bodyPr>
          <a:lstStyle/>
          <a:p>
            <a:pPr algn="l">
              <a:lnSpc>
                <a:spcPct val="120000"/>
              </a:lnSpc>
            </a:pPr>
            <a:r>
              <a:rPr sz="1500" b="0" i="0">
                <a:solidFill>
                  <a:srgbClr val="04110F"/>
                </a:solidFill>
                <a:latin typeface="Arial"/>
              </a:rPr>
              <a:t>No tienen una sola secuencia: no hay nada que buscar</a:t>
            </a:r>
          </a:p>
        </p:txBody>
      </p:sp>
      <p:sp>
        <p:nvSpPr>
          <p:cNvPr id="20" name="TextBox 19"/>
          <p:cNvSpPr txBox="1"/>
          <p:nvPr/>
        </p:nvSpPr>
        <p:spPr>
          <a:xfrm>
            <a:off x="6096059" y="3540000"/>
            <a:ext cx="5232059" cy="706800"/>
          </a:xfrm>
          <a:prstGeom prst="rect">
            <a:avLst/>
          </a:prstGeom>
          <a:noFill/>
        </p:spPr>
        <p:txBody>
          <a:bodyPr wrap="square" lIns="0" rIns="0" tIns="0" bIns="0" anchor="t">
            <a:spAutoFit/>
          </a:bodyPr>
          <a:lstStyle/>
          <a:p>
            <a:pPr algn="l">
              <a:lnSpc>
                <a:spcPct val="115000"/>
              </a:lnSpc>
            </a:pPr>
            <a:r>
              <a:rPr sz="1600" b="1" i="0">
                <a:solidFill>
                  <a:srgbClr val="004C45"/>
                </a:solidFill>
                <a:latin typeface="Arial"/>
              </a:rPr>
              <a:t>No se puede saber</a:t>
            </a:r>
          </a:p>
        </p:txBody>
      </p:sp>
      <p:sp>
        <p:nvSpPr>
          <p:cNvPr id="21" name="TextBox 20"/>
          <p:cNvSpPr txBox="1"/>
          <p:nvPr/>
        </p:nvSpPr>
        <p:spPr>
          <a:xfrm>
            <a:off x="6096059" y="4268400"/>
            <a:ext cx="5232059" cy="151200"/>
          </a:xfrm>
          <a:prstGeom prst="rect">
            <a:avLst/>
          </a:prstGeom>
          <a:noFill/>
        </p:spPr>
        <p:txBody>
          <a:bodyPr wrap="square" lIns="0" rIns="0" tIns="0" bIns="0" anchor="t">
            <a:spAutoFit/>
          </a:bodyPr>
          <a:lstStyle/>
          <a:p>
            <a:pPr algn="l"/>
            <a:r>
              <a:rPr sz="1200" b="0" i="0">
                <a:solidFill>
                  <a:srgbClr val="555E5B"/>
                </a:solidFill>
                <a:latin typeface="Arial"/>
              </a:rPr>
              <a:t>su cero no es interpretable, y hay que decirlo</a:t>
            </a:r>
          </a:p>
        </p:txBody>
      </p:sp>
      <p:sp>
        <p:nvSpPr>
          <p:cNvPr id="22" name="Rectangle 21"/>
          <p:cNvSpPr/>
          <p:nvPr/>
        </p:nvSpPr>
        <p:spPr>
          <a:xfrm>
            <a:off x="684000" y="4441200"/>
            <a:ext cx="10824119"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84000" y="4513200"/>
            <a:ext cx="1551859" cy="432000"/>
          </a:xfrm>
          <a:prstGeom prst="rect">
            <a:avLst/>
          </a:prstGeom>
          <a:noFill/>
        </p:spPr>
        <p:txBody>
          <a:bodyPr wrap="square" lIns="0" rIns="0" tIns="0" bIns="0" anchor="t">
            <a:spAutoFit/>
          </a:bodyPr>
          <a:lstStyle/>
          <a:p>
            <a:pPr algn="l">
              <a:lnSpc>
                <a:spcPct val="95000"/>
              </a:lnSpc>
            </a:pPr>
            <a:r>
              <a:rPr sz="2800" b="1" i="0">
                <a:solidFill>
                  <a:srgbClr val="004C45"/>
                </a:solidFill>
                <a:latin typeface="Georgia"/>
              </a:rPr>
              <a:t>0</a:t>
            </a:r>
          </a:p>
        </p:txBody>
      </p:sp>
      <p:sp>
        <p:nvSpPr>
          <p:cNvPr id="24" name="TextBox 23"/>
          <p:cNvSpPr txBox="1"/>
          <p:nvPr/>
        </p:nvSpPr>
        <p:spPr>
          <a:xfrm>
            <a:off x="2415859" y="4513200"/>
            <a:ext cx="3392200" cy="576000"/>
          </a:xfrm>
          <a:prstGeom prst="rect">
            <a:avLst/>
          </a:prstGeom>
          <a:noFill/>
        </p:spPr>
        <p:txBody>
          <a:bodyPr wrap="square" lIns="0" rIns="0" tIns="0" bIns="0" anchor="t">
            <a:spAutoFit/>
          </a:bodyPr>
          <a:lstStyle/>
          <a:p>
            <a:pPr algn="l">
              <a:lnSpc>
                <a:spcPct val="120000"/>
              </a:lnSpc>
            </a:pPr>
            <a:r>
              <a:rPr sz="1500" b="0" i="0">
                <a:solidFill>
                  <a:srgbClr val="04110F"/>
                </a:solidFill>
                <a:latin typeface="Arial"/>
              </a:rPr>
              <a:t>Patentes halladas sobre las 39 comprobables</a:t>
            </a:r>
          </a:p>
        </p:txBody>
      </p:sp>
      <p:sp>
        <p:nvSpPr>
          <p:cNvPr id="25" name="TextBox 24"/>
          <p:cNvSpPr txBox="1"/>
          <p:nvPr/>
        </p:nvSpPr>
        <p:spPr>
          <a:xfrm>
            <a:off x="6096059" y="4470000"/>
            <a:ext cx="5232059" cy="706800"/>
          </a:xfrm>
          <a:prstGeom prst="rect">
            <a:avLst/>
          </a:prstGeom>
          <a:noFill/>
        </p:spPr>
        <p:txBody>
          <a:bodyPr wrap="square" lIns="0" rIns="0" tIns="0" bIns="0" anchor="t">
            <a:spAutoFit/>
          </a:bodyPr>
          <a:lstStyle/>
          <a:p>
            <a:pPr algn="l">
              <a:lnSpc>
                <a:spcPct val="115000"/>
              </a:lnSpc>
            </a:pPr>
            <a:r>
              <a:rPr sz="1600" b="1" i="0">
                <a:solidFill>
                  <a:srgbClr val="004C45"/>
                </a:solidFill>
                <a:latin typeface="Arial"/>
              </a:rPr>
              <a:t>Nadie las ha tocado todavía</a:t>
            </a:r>
          </a:p>
        </p:txBody>
      </p:sp>
      <p:sp>
        <p:nvSpPr>
          <p:cNvPr id="26" name="TextBox 25"/>
          <p:cNvSpPr txBox="1"/>
          <p:nvPr/>
        </p:nvSpPr>
        <p:spPr>
          <a:xfrm>
            <a:off x="6096059" y="5198400"/>
            <a:ext cx="5232059" cy="151200"/>
          </a:xfrm>
          <a:prstGeom prst="rect">
            <a:avLst/>
          </a:prstGeom>
          <a:noFill/>
        </p:spPr>
        <p:txBody>
          <a:bodyPr wrap="square" lIns="0" rIns="0" tIns="0" bIns="0" anchor="t">
            <a:spAutoFit/>
          </a:bodyPr>
          <a:lstStyle/>
          <a:p>
            <a:pPr algn="l"/>
            <a:r>
              <a:rPr sz="1200" b="0" i="0">
                <a:solidFill>
                  <a:srgbClr val="555E5B"/>
                </a:solidFill>
                <a:latin typeface="Arial"/>
              </a:rPr>
              <a:t>la ausencia de patentes es ausencia de investigación</a:t>
            </a:r>
          </a:p>
        </p:txBody>
      </p:sp>
      <p:sp>
        <p:nvSpPr>
          <p:cNvPr id="27" name="Rectangle 26"/>
          <p:cNvSpPr/>
          <p:nvPr/>
        </p:nvSpPr>
        <p:spPr>
          <a:xfrm>
            <a:off x="684000" y="5490000"/>
            <a:ext cx="10824119" cy="15875"/>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84000" y="5562000"/>
            <a:ext cx="10824119" cy="720000"/>
          </a:xfrm>
          <a:prstGeom prst="rect">
            <a:avLst/>
          </a:prstGeom>
          <a:noFill/>
        </p:spPr>
        <p:txBody>
          <a:bodyPr wrap="square" lIns="0" rIns="0" tIns="0" bIns="0" anchor="t">
            <a:spAutoFit/>
          </a:bodyPr>
          <a:lstStyle/>
          <a:p>
            <a:pPr algn="l">
              <a:lnSpc>
                <a:spcPct val="130000"/>
              </a:lnSpc>
            </a:pPr>
            <a:r>
              <a:rPr sz="1300" b="0" i="0">
                <a:solidFill>
                  <a:srgbClr val="04110F"/>
                </a:solidFill>
                <a:latin typeface="Arial"/>
              </a:rPr>
              <a:t>Son 70.526.111 secuencias divulgadas en patentes, más que las ordinarias, y ninguna declara país de origen: ni de Colombia ni de ningún otro país. Nuestra especie más secuenciada tiene 137; la papa cultivada, 418.482. No decimos que nos lo quitaron: decimos que el sistema está hecho para que nadie pueda saberlo.</a:t>
            </a:r>
          </a:p>
        </p:txBody>
      </p:sp>
      <p:sp>
        <p:nvSpPr>
          <p:cNvPr id="29" name="TextBox 28"/>
          <p:cNvSpPr txBox="1"/>
          <p:nvPr/>
        </p:nvSpPr>
        <p:spPr>
          <a:xfrm>
            <a:off x="684000" y="6372000"/>
            <a:ext cx="10824119" cy="288000"/>
          </a:xfrm>
          <a:prstGeom prst="rect">
            <a:avLst/>
          </a:prstGeom>
          <a:noFill/>
        </p:spPr>
        <p:txBody>
          <a:bodyPr wrap="square" lIns="0" rIns="0" tIns="0" bIns="0" anchor="t">
            <a:spAutoFit/>
          </a:bodyPr>
          <a:lstStyle/>
          <a:p>
            <a:pPr algn="l"/>
            <a:r>
              <a:rPr sz="1200" b="0" i="0">
                <a:solidFill>
                  <a:srgbClr val="555E5B"/>
                </a:solidFill>
                <a:latin typeface="Arial"/>
              </a:rPr>
              <a:t>Figura 11. European Nucleotide Archive, clase de datos PAT, consulta del 20 de octubre de 2026. Fuente: ONIC, 2026.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12 · QUÉ HACEMOS CON ESTO</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188000"/>
            <a:ext cx="4762612" cy="864000"/>
          </a:xfrm>
          <a:prstGeom prst="rect">
            <a:avLst/>
          </a:prstGeom>
          <a:noFill/>
        </p:spPr>
        <p:txBody>
          <a:bodyPr wrap="square" lIns="0" rIns="0" tIns="0" bIns="0" anchor="t">
            <a:spAutoFit/>
          </a:bodyPr>
          <a:lstStyle/>
          <a:p>
            <a:pPr algn="l">
              <a:lnSpc>
                <a:spcPct val="100000"/>
              </a:lnSpc>
            </a:pPr>
            <a:r>
              <a:rPr sz="3000" b="1" i="0">
                <a:solidFill>
                  <a:srgbClr val="004C45"/>
                </a:solidFill>
                <a:latin typeface="Georgia"/>
              </a:rPr>
              <a:t>Cada ceguera tiene su respuesta.</a:t>
            </a:r>
          </a:p>
        </p:txBody>
      </p:sp>
      <p:sp>
        <p:nvSpPr>
          <p:cNvPr id="8" name="TextBox 7"/>
          <p:cNvSpPr txBox="1"/>
          <p:nvPr/>
        </p:nvSpPr>
        <p:spPr>
          <a:xfrm>
            <a:off x="5879577" y="1206000"/>
            <a:ext cx="5628541" cy="720000"/>
          </a:xfrm>
          <a:prstGeom prst="rect">
            <a:avLst/>
          </a:prstGeom>
          <a:noFill/>
        </p:spPr>
        <p:txBody>
          <a:bodyPr wrap="square" lIns="0" rIns="0" tIns="0" bIns="0" anchor="t">
            <a:spAutoFit/>
          </a:bodyPr>
          <a:lstStyle/>
          <a:p>
            <a:pPr algn="l">
              <a:lnSpc>
                <a:spcPct val="130000"/>
              </a:lnSpc>
            </a:pPr>
            <a:r>
              <a:rPr sz="1500" b="0" i="0">
                <a:solidFill>
                  <a:srgbClr val="04110F"/>
                </a:solidFill>
                <a:latin typeface="Arial"/>
              </a:rPr>
              <a:t>No hubo que inventar el vínculo: cada cosa que medimos justifica, por sí sola, una de las cuatro líneas que la ONIC viene proponiendo.</a:t>
            </a:r>
          </a:p>
        </p:txBody>
      </p:sp>
      <p:sp>
        <p:nvSpPr>
          <p:cNvPr id="9" name="TextBox 8"/>
          <p:cNvSpPr txBox="1"/>
          <p:nvPr/>
        </p:nvSpPr>
        <p:spPr>
          <a:xfrm>
            <a:off x="684000" y="2232000"/>
            <a:ext cx="1551859" cy="251999"/>
          </a:xfrm>
          <a:prstGeom prst="rect">
            <a:avLst/>
          </a:prstGeom>
          <a:noFill/>
        </p:spPr>
        <p:txBody>
          <a:bodyPr wrap="square" lIns="0" rIns="0" tIns="0" bIns="0" anchor="t">
            <a:spAutoFit/>
          </a:bodyPr>
          <a:lstStyle/>
          <a:p>
            <a:pPr algn="l"/>
            <a:r>
              <a:rPr sz="1300" b="1" i="0">
                <a:solidFill>
                  <a:srgbClr val="004C45"/>
                </a:solidFill>
                <a:latin typeface="Arial"/>
              </a:rPr>
              <a:t>LO MEDIDO</a:t>
            </a:r>
          </a:p>
        </p:txBody>
      </p:sp>
      <p:sp>
        <p:nvSpPr>
          <p:cNvPr id="10" name="TextBox 9"/>
          <p:cNvSpPr txBox="1"/>
          <p:nvPr/>
        </p:nvSpPr>
        <p:spPr>
          <a:xfrm>
            <a:off x="2415859" y="2232000"/>
            <a:ext cx="3500200" cy="251999"/>
          </a:xfrm>
          <a:prstGeom prst="rect">
            <a:avLst/>
          </a:prstGeom>
          <a:noFill/>
        </p:spPr>
        <p:txBody>
          <a:bodyPr wrap="square" lIns="0" rIns="0" tIns="0" bIns="0" anchor="t">
            <a:spAutoFit/>
          </a:bodyPr>
          <a:lstStyle/>
          <a:p>
            <a:pPr algn="l"/>
            <a:r>
              <a:rPr sz="1300" b="1" i="0">
                <a:solidFill>
                  <a:srgbClr val="004C45"/>
                </a:solidFill>
                <a:latin typeface="Arial"/>
              </a:rPr>
              <a:t>POR QUÉ FALLA</a:t>
            </a:r>
          </a:p>
        </p:txBody>
      </p:sp>
      <p:sp>
        <p:nvSpPr>
          <p:cNvPr id="11" name="TextBox 10"/>
          <p:cNvSpPr txBox="1"/>
          <p:nvPr/>
        </p:nvSpPr>
        <p:spPr>
          <a:xfrm>
            <a:off x="6096059" y="2232000"/>
            <a:ext cx="5232059" cy="251999"/>
          </a:xfrm>
          <a:prstGeom prst="rect">
            <a:avLst/>
          </a:prstGeom>
          <a:noFill/>
        </p:spPr>
        <p:txBody>
          <a:bodyPr wrap="square" lIns="0" rIns="0" tIns="0" bIns="0" anchor="t">
            <a:spAutoFit/>
          </a:bodyPr>
          <a:lstStyle/>
          <a:p>
            <a:pPr algn="l"/>
            <a:r>
              <a:rPr sz="1300" b="1" i="0">
                <a:solidFill>
                  <a:srgbClr val="004C45"/>
                </a:solidFill>
                <a:latin typeface="Arial"/>
              </a:rPr>
              <a:t>LA RESPUESTA</a:t>
            </a:r>
          </a:p>
        </p:txBody>
      </p:sp>
      <p:sp>
        <p:nvSpPr>
          <p:cNvPr id="12" name="Rectangle 11"/>
          <p:cNvSpPr/>
          <p:nvPr/>
        </p:nvSpPr>
        <p:spPr>
          <a:xfrm>
            <a:off x="684000" y="2520000"/>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84000" y="2653200"/>
            <a:ext cx="1551859" cy="432000"/>
          </a:xfrm>
          <a:prstGeom prst="rect">
            <a:avLst/>
          </a:prstGeom>
          <a:noFill/>
        </p:spPr>
        <p:txBody>
          <a:bodyPr wrap="square" lIns="0" rIns="0" tIns="0" bIns="0" anchor="t">
            <a:spAutoFit/>
          </a:bodyPr>
          <a:lstStyle/>
          <a:p>
            <a:pPr algn="l">
              <a:lnSpc>
                <a:spcPct val="95000"/>
              </a:lnSpc>
            </a:pPr>
            <a:r>
              <a:rPr sz="2200" b="1" i="0">
                <a:solidFill>
                  <a:srgbClr val="7A4E00"/>
                </a:solidFill>
                <a:latin typeface="Georgia"/>
              </a:rPr>
              <a:t>17</a:t>
            </a:r>
          </a:p>
        </p:txBody>
      </p:sp>
      <p:sp>
        <p:nvSpPr>
          <p:cNvPr id="14" name="TextBox 13"/>
          <p:cNvSpPr txBox="1"/>
          <p:nvPr/>
        </p:nvSpPr>
        <p:spPr>
          <a:xfrm>
            <a:off x="2415859" y="2653200"/>
            <a:ext cx="3392200" cy="576000"/>
          </a:xfrm>
          <a:prstGeom prst="rect">
            <a:avLst/>
          </a:prstGeom>
          <a:noFill/>
        </p:spPr>
        <p:txBody>
          <a:bodyPr wrap="square" lIns="0" rIns="0" tIns="0" bIns="0" anchor="t">
            <a:spAutoFit/>
          </a:bodyPr>
          <a:lstStyle/>
          <a:p>
            <a:pPr algn="l">
              <a:lnSpc>
                <a:spcPct val="120000"/>
              </a:lnSpc>
            </a:pPr>
            <a:r>
              <a:rPr sz="1500" b="0" i="0">
                <a:solidFill>
                  <a:srgbClr val="04110F"/>
                </a:solidFill>
                <a:latin typeface="Arial"/>
              </a:rPr>
              <a:t>El nombre científico no aguanta el paso del tiempo</a:t>
            </a:r>
          </a:p>
        </p:txBody>
      </p:sp>
      <p:sp>
        <p:nvSpPr>
          <p:cNvPr id="15" name="TextBox 14"/>
          <p:cNvSpPr txBox="1"/>
          <p:nvPr/>
        </p:nvSpPr>
        <p:spPr>
          <a:xfrm>
            <a:off x="6096059" y="2610000"/>
            <a:ext cx="5232059" cy="474300"/>
          </a:xfrm>
          <a:prstGeom prst="rect">
            <a:avLst/>
          </a:prstGeom>
          <a:noFill/>
        </p:spPr>
        <p:txBody>
          <a:bodyPr wrap="square" lIns="0" rIns="0" tIns="0" bIns="0" anchor="t">
            <a:spAutoFit/>
          </a:bodyPr>
          <a:lstStyle/>
          <a:p>
            <a:pPr algn="l">
              <a:lnSpc>
                <a:spcPct val="115000"/>
              </a:lnSpc>
            </a:pPr>
            <a:r>
              <a:rPr sz="1600" b="1" i="0">
                <a:solidFill>
                  <a:srgbClr val="004C45"/>
                </a:solidFill>
                <a:latin typeface="Arial"/>
              </a:rPr>
              <a:t>Inventario propio con identificador estable</a:t>
            </a:r>
          </a:p>
        </p:txBody>
      </p:sp>
      <p:sp>
        <p:nvSpPr>
          <p:cNvPr id="16" name="TextBox 15"/>
          <p:cNvSpPr txBox="1"/>
          <p:nvPr/>
        </p:nvSpPr>
        <p:spPr>
          <a:xfrm>
            <a:off x="6096059" y="3105900"/>
            <a:ext cx="5232059" cy="151200"/>
          </a:xfrm>
          <a:prstGeom prst="rect">
            <a:avLst/>
          </a:prstGeom>
          <a:noFill/>
        </p:spPr>
        <p:txBody>
          <a:bodyPr wrap="square" lIns="0" rIns="0" tIns="0" bIns="0" anchor="t">
            <a:spAutoFit/>
          </a:bodyPr>
          <a:lstStyle/>
          <a:p>
            <a:pPr algn="l"/>
            <a:r>
              <a:rPr sz="1200" b="0" i="0">
                <a:solidFill>
                  <a:srgbClr val="555E5B"/>
                </a:solidFill>
                <a:latin typeface="Arial"/>
              </a:rPr>
              <a:t>M2 · USD 531.000</a:t>
            </a:r>
          </a:p>
        </p:txBody>
      </p:sp>
      <p:sp>
        <p:nvSpPr>
          <p:cNvPr id="17" name="Rectangle 16"/>
          <p:cNvSpPr/>
          <p:nvPr/>
        </p:nvSpPr>
        <p:spPr>
          <a:xfrm>
            <a:off x="684000" y="3278700"/>
            <a:ext cx="10824119"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84000" y="3350700"/>
            <a:ext cx="1551859" cy="432000"/>
          </a:xfrm>
          <a:prstGeom prst="rect">
            <a:avLst/>
          </a:prstGeom>
          <a:noFill/>
        </p:spPr>
        <p:txBody>
          <a:bodyPr wrap="square" lIns="0" rIns="0" tIns="0" bIns="0" anchor="t">
            <a:spAutoFit/>
          </a:bodyPr>
          <a:lstStyle/>
          <a:p>
            <a:pPr algn="l">
              <a:lnSpc>
                <a:spcPct val="95000"/>
              </a:lnSpc>
            </a:pPr>
            <a:r>
              <a:rPr sz="2200" b="1" i="0">
                <a:solidFill>
                  <a:srgbClr val="7A4E00"/>
                </a:solidFill>
                <a:latin typeface="Georgia"/>
              </a:rPr>
              <a:t>59 %</a:t>
            </a:r>
          </a:p>
        </p:txBody>
      </p:sp>
      <p:sp>
        <p:nvSpPr>
          <p:cNvPr id="19" name="TextBox 18"/>
          <p:cNvSpPr txBox="1"/>
          <p:nvPr/>
        </p:nvSpPr>
        <p:spPr>
          <a:xfrm>
            <a:off x="2415859" y="3350700"/>
            <a:ext cx="3392200" cy="576000"/>
          </a:xfrm>
          <a:prstGeom prst="rect">
            <a:avLst/>
          </a:prstGeom>
          <a:noFill/>
        </p:spPr>
        <p:txBody>
          <a:bodyPr wrap="square" lIns="0" rIns="0" tIns="0" bIns="0" anchor="t">
            <a:spAutoFit/>
          </a:bodyPr>
          <a:lstStyle/>
          <a:p>
            <a:pPr algn="l">
              <a:lnSpc>
                <a:spcPct val="120000"/>
              </a:lnSpc>
            </a:pPr>
            <a:r>
              <a:rPr sz="1500" b="0" i="0">
                <a:solidFill>
                  <a:srgbClr val="04110F"/>
                </a:solidFill>
                <a:latin typeface="Arial"/>
              </a:rPr>
              <a:t>Nada obliga a que el origen viaje pegado al dato</a:t>
            </a:r>
          </a:p>
        </p:txBody>
      </p:sp>
      <p:sp>
        <p:nvSpPr>
          <p:cNvPr id="20" name="TextBox 19"/>
          <p:cNvSpPr txBox="1"/>
          <p:nvPr/>
        </p:nvSpPr>
        <p:spPr>
          <a:xfrm>
            <a:off x="6096059" y="3307500"/>
            <a:ext cx="5232059" cy="474300"/>
          </a:xfrm>
          <a:prstGeom prst="rect">
            <a:avLst/>
          </a:prstGeom>
          <a:noFill/>
        </p:spPr>
        <p:txBody>
          <a:bodyPr wrap="square" lIns="0" rIns="0" tIns="0" bIns="0" anchor="t">
            <a:spAutoFit/>
          </a:bodyPr>
          <a:lstStyle/>
          <a:p>
            <a:pPr algn="l">
              <a:lnSpc>
                <a:spcPct val="115000"/>
              </a:lnSpc>
            </a:pPr>
            <a:r>
              <a:rPr sz="1600" b="1" i="0">
                <a:solidFill>
                  <a:srgbClr val="004C45"/>
                </a:solidFill>
                <a:latin typeface="Arial"/>
              </a:rPr>
              <a:t>Etiquetado que viaja con el registro</a:t>
            </a:r>
          </a:p>
        </p:txBody>
      </p:sp>
      <p:sp>
        <p:nvSpPr>
          <p:cNvPr id="21" name="TextBox 20"/>
          <p:cNvSpPr txBox="1"/>
          <p:nvPr/>
        </p:nvSpPr>
        <p:spPr>
          <a:xfrm>
            <a:off x="6096059" y="3803400"/>
            <a:ext cx="5232059" cy="151200"/>
          </a:xfrm>
          <a:prstGeom prst="rect">
            <a:avLst/>
          </a:prstGeom>
          <a:noFill/>
        </p:spPr>
        <p:txBody>
          <a:bodyPr wrap="square" lIns="0" rIns="0" tIns="0" bIns="0" anchor="t">
            <a:spAutoFit/>
          </a:bodyPr>
          <a:lstStyle/>
          <a:p>
            <a:pPr algn="l"/>
            <a:r>
              <a:rPr sz="1200" b="0" i="0">
                <a:solidFill>
                  <a:srgbClr val="555E5B"/>
                </a:solidFill>
                <a:latin typeface="Arial"/>
              </a:rPr>
              <a:t>M1 · USD 288.000</a:t>
            </a:r>
          </a:p>
        </p:txBody>
      </p:sp>
      <p:sp>
        <p:nvSpPr>
          <p:cNvPr id="22" name="Rectangle 21"/>
          <p:cNvSpPr/>
          <p:nvPr/>
        </p:nvSpPr>
        <p:spPr>
          <a:xfrm>
            <a:off x="684000" y="3976200"/>
            <a:ext cx="10824119"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84000" y="4048200"/>
            <a:ext cx="1551859" cy="432000"/>
          </a:xfrm>
          <a:prstGeom prst="rect">
            <a:avLst/>
          </a:prstGeom>
          <a:noFill/>
        </p:spPr>
        <p:txBody>
          <a:bodyPr wrap="square" lIns="0" rIns="0" tIns="0" bIns="0" anchor="t">
            <a:spAutoFit/>
          </a:bodyPr>
          <a:lstStyle/>
          <a:p>
            <a:pPr algn="l">
              <a:lnSpc>
                <a:spcPct val="95000"/>
              </a:lnSpc>
            </a:pPr>
            <a:r>
              <a:rPr sz="2200" b="1" i="0">
                <a:solidFill>
                  <a:srgbClr val="7A4E00"/>
                </a:solidFill>
                <a:latin typeface="Georgia"/>
              </a:rPr>
              <a:t>sin aviso</a:t>
            </a:r>
          </a:p>
        </p:txBody>
      </p:sp>
      <p:sp>
        <p:nvSpPr>
          <p:cNvPr id="24" name="TextBox 23"/>
          <p:cNvSpPr txBox="1"/>
          <p:nvPr/>
        </p:nvSpPr>
        <p:spPr>
          <a:xfrm>
            <a:off x="2415859" y="4048200"/>
            <a:ext cx="3392200" cy="576000"/>
          </a:xfrm>
          <a:prstGeom prst="rect">
            <a:avLst/>
          </a:prstGeom>
          <a:noFill/>
        </p:spPr>
        <p:txBody>
          <a:bodyPr wrap="square" lIns="0" rIns="0" tIns="0" bIns="0" anchor="t">
            <a:spAutoFit/>
          </a:bodyPr>
          <a:lstStyle/>
          <a:p>
            <a:pPr algn="l">
              <a:lnSpc>
                <a:spcPct val="120000"/>
              </a:lnSpc>
            </a:pPr>
            <a:r>
              <a:rPr sz="1500" b="0" i="0">
                <a:solidFill>
                  <a:srgbClr val="04110F"/>
                </a:solidFill>
                <a:latin typeface="Arial"/>
              </a:rPr>
              <a:t>No existe vigilancia: hay que mirar registro por registro</a:t>
            </a:r>
          </a:p>
        </p:txBody>
      </p:sp>
      <p:sp>
        <p:nvSpPr>
          <p:cNvPr id="25" name="TextBox 24"/>
          <p:cNvSpPr txBox="1"/>
          <p:nvPr/>
        </p:nvSpPr>
        <p:spPr>
          <a:xfrm>
            <a:off x="6096059" y="4005000"/>
            <a:ext cx="5232059" cy="474300"/>
          </a:xfrm>
          <a:prstGeom prst="rect">
            <a:avLst/>
          </a:prstGeom>
          <a:noFill/>
        </p:spPr>
        <p:txBody>
          <a:bodyPr wrap="square" lIns="0" rIns="0" tIns="0" bIns="0" anchor="t">
            <a:spAutoFit/>
          </a:bodyPr>
          <a:lstStyle/>
          <a:p>
            <a:pPr algn="l">
              <a:lnSpc>
                <a:spcPct val="115000"/>
              </a:lnSpc>
            </a:pPr>
            <a:r>
              <a:rPr sz="1600" b="1" i="0">
                <a:solidFill>
                  <a:srgbClr val="004C45"/>
                </a:solidFill>
                <a:latin typeface="Arial"/>
              </a:rPr>
              <a:t>Monitoreo comunitario: alerta y anterioridad probatoria</a:t>
            </a:r>
          </a:p>
        </p:txBody>
      </p:sp>
      <p:sp>
        <p:nvSpPr>
          <p:cNvPr id="26" name="TextBox 25"/>
          <p:cNvSpPr txBox="1"/>
          <p:nvPr/>
        </p:nvSpPr>
        <p:spPr>
          <a:xfrm>
            <a:off x="6096059" y="4500900"/>
            <a:ext cx="5232059" cy="151200"/>
          </a:xfrm>
          <a:prstGeom prst="rect">
            <a:avLst/>
          </a:prstGeom>
          <a:noFill/>
        </p:spPr>
        <p:txBody>
          <a:bodyPr wrap="square" lIns="0" rIns="0" tIns="0" bIns="0" anchor="t">
            <a:spAutoFit/>
          </a:bodyPr>
          <a:lstStyle/>
          <a:p>
            <a:pPr algn="l"/>
            <a:r>
              <a:rPr sz="1200" b="0" i="0">
                <a:solidFill>
                  <a:srgbClr val="555E5B"/>
                </a:solidFill>
                <a:latin typeface="Arial"/>
              </a:rPr>
              <a:t>M3 · USD 7.090.000</a:t>
            </a:r>
          </a:p>
        </p:txBody>
      </p:sp>
      <p:sp>
        <p:nvSpPr>
          <p:cNvPr id="27" name="Rectangle 26"/>
          <p:cNvSpPr/>
          <p:nvPr/>
        </p:nvSpPr>
        <p:spPr>
          <a:xfrm>
            <a:off x="684000" y="4673700"/>
            <a:ext cx="10824119" cy="9525"/>
          </a:xfrm>
          <a:prstGeom prst="rect">
            <a:avLst/>
          </a:prstGeom>
          <a:solidFill>
            <a:srgbClr val="C2C8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84000" y="4745700"/>
            <a:ext cx="1551859" cy="432000"/>
          </a:xfrm>
          <a:prstGeom prst="rect">
            <a:avLst/>
          </a:prstGeom>
          <a:noFill/>
        </p:spPr>
        <p:txBody>
          <a:bodyPr wrap="square" lIns="0" rIns="0" tIns="0" bIns="0" anchor="t">
            <a:spAutoFit/>
          </a:bodyPr>
          <a:lstStyle/>
          <a:p>
            <a:pPr algn="l">
              <a:lnSpc>
                <a:spcPct val="95000"/>
              </a:lnSpc>
            </a:pPr>
            <a:r>
              <a:rPr sz="2200" b="1" i="0">
                <a:solidFill>
                  <a:srgbClr val="7A4E00"/>
                </a:solidFill>
                <a:latin typeface="Georgia"/>
              </a:rPr>
              <a:t>57</a:t>
            </a:r>
          </a:p>
        </p:txBody>
      </p:sp>
      <p:sp>
        <p:nvSpPr>
          <p:cNvPr id="29" name="TextBox 28"/>
          <p:cNvSpPr txBox="1"/>
          <p:nvPr/>
        </p:nvSpPr>
        <p:spPr>
          <a:xfrm>
            <a:off x="2415859" y="4745700"/>
            <a:ext cx="3392200" cy="576000"/>
          </a:xfrm>
          <a:prstGeom prst="rect">
            <a:avLst/>
          </a:prstGeom>
          <a:noFill/>
        </p:spPr>
        <p:txBody>
          <a:bodyPr wrap="square" lIns="0" rIns="0" tIns="0" bIns="0" anchor="t">
            <a:spAutoFit/>
          </a:bodyPr>
          <a:lstStyle/>
          <a:p>
            <a:pPr algn="l">
              <a:lnSpc>
                <a:spcPct val="120000"/>
              </a:lnSpc>
            </a:pPr>
            <a:r>
              <a:rPr sz="1500" b="0" i="0">
                <a:solidFill>
                  <a:srgbClr val="04110F"/>
                </a:solidFill>
                <a:latin typeface="Arial"/>
              </a:rPr>
              <a:t>La ventana sigue abierta, y se cierra sola</a:t>
            </a:r>
          </a:p>
        </p:txBody>
      </p:sp>
      <p:sp>
        <p:nvSpPr>
          <p:cNvPr id="30" name="TextBox 29"/>
          <p:cNvSpPr txBox="1"/>
          <p:nvPr/>
        </p:nvSpPr>
        <p:spPr>
          <a:xfrm>
            <a:off x="6096059" y="4702500"/>
            <a:ext cx="5232059" cy="474300"/>
          </a:xfrm>
          <a:prstGeom prst="rect">
            <a:avLst/>
          </a:prstGeom>
          <a:noFill/>
        </p:spPr>
        <p:txBody>
          <a:bodyPr wrap="square" lIns="0" rIns="0" tIns="0" bIns="0" anchor="t">
            <a:spAutoFit/>
          </a:bodyPr>
          <a:lstStyle/>
          <a:p>
            <a:pPr algn="l">
              <a:lnSpc>
                <a:spcPct val="115000"/>
              </a:lnSpc>
            </a:pPr>
            <a:r>
              <a:rPr sz="1600" b="1" i="0">
                <a:solidFill>
                  <a:srgbClr val="004C45"/>
                </a:solidFill>
                <a:latin typeface="Arial"/>
              </a:rPr>
              <a:t>Banco genético propio: llegar primero</a:t>
            </a:r>
          </a:p>
        </p:txBody>
      </p:sp>
      <p:sp>
        <p:nvSpPr>
          <p:cNvPr id="31" name="TextBox 30"/>
          <p:cNvSpPr txBox="1"/>
          <p:nvPr/>
        </p:nvSpPr>
        <p:spPr>
          <a:xfrm>
            <a:off x="6096059" y="5198400"/>
            <a:ext cx="5232059" cy="151200"/>
          </a:xfrm>
          <a:prstGeom prst="rect">
            <a:avLst/>
          </a:prstGeom>
          <a:noFill/>
        </p:spPr>
        <p:txBody>
          <a:bodyPr wrap="square" lIns="0" rIns="0" tIns="0" bIns="0" anchor="t">
            <a:spAutoFit/>
          </a:bodyPr>
          <a:lstStyle/>
          <a:p>
            <a:pPr algn="l"/>
            <a:r>
              <a:rPr sz="1200" b="0" i="0">
                <a:solidFill>
                  <a:srgbClr val="555E5B"/>
                </a:solidFill>
                <a:latin typeface="Arial"/>
              </a:rPr>
              <a:t>M4 · USD 1.268.000</a:t>
            </a:r>
          </a:p>
        </p:txBody>
      </p:sp>
      <p:sp>
        <p:nvSpPr>
          <p:cNvPr id="32" name="Rectangle 31"/>
          <p:cNvSpPr/>
          <p:nvPr/>
        </p:nvSpPr>
        <p:spPr>
          <a:xfrm>
            <a:off x="684000" y="5490000"/>
            <a:ext cx="10824119" cy="15875"/>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84000" y="5562000"/>
            <a:ext cx="10824119" cy="720000"/>
          </a:xfrm>
          <a:prstGeom prst="rect">
            <a:avLst/>
          </a:prstGeom>
          <a:noFill/>
        </p:spPr>
        <p:txBody>
          <a:bodyPr wrap="square" lIns="0" rIns="0" tIns="0" bIns="0" anchor="t">
            <a:spAutoFit/>
          </a:bodyPr>
          <a:lstStyle/>
          <a:p>
            <a:pPr algn="l">
              <a:lnSpc>
                <a:spcPct val="130000"/>
              </a:lnSpc>
            </a:pPr>
            <a:r>
              <a:rPr sz="1300" b="0" i="0">
                <a:solidFill>
                  <a:srgbClr val="04110F"/>
                </a:solidFill>
                <a:latin typeface="Arial"/>
              </a:rPr>
              <a:t>Y el monitoreo no es un principio: es la prueba. Las patentes de la cúrcuma, del neem y del frijol se tumbaron por anterioridad documentada, no por falta de divulgación de origen. Un pueblo que registra sistemáticamente está fabricando el único argumento que ha ganado.</a:t>
            </a:r>
          </a:p>
        </p:txBody>
      </p:sp>
      <p:sp>
        <p:nvSpPr>
          <p:cNvPr id="34" name="TextBox 33"/>
          <p:cNvSpPr txBox="1"/>
          <p:nvPr/>
        </p:nvSpPr>
        <p:spPr>
          <a:xfrm>
            <a:off x="684000" y="6372000"/>
            <a:ext cx="10824119" cy="288000"/>
          </a:xfrm>
          <a:prstGeom prst="rect">
            <a:avLst/>
          </a:prstGeom>
          <a:noFill/>
        </p:spPr>
        <p:txBody>
          <a:bodyPr wrap="square" lIns="0" rIns="0" tIns="0" bIns="0" anchor="t">
            <a:spAutoFit/>
          </a:bodyPr>
          <a:lstStyle/>
          <a:p>
            <a:pPr algn="l"/>
            <a:r>
              <a:rPr sz="1200" b="0" i="0">
                <a:solidFill>
                  <a:srgbClr val="555E5B"/>
                </a:solidFill>
                <a:latin typeface="Arial"/>
              </a:rPr>
              <a:t>Fuente: ONIC, 2026.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2EF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4000" y="413999"/>
            <a:ext cx="6494471" cy="288000"/>
          </a:xfrm>
          <a:prstGeom prst="rect">
            <a:avLst/>
          </a:prstGeom>
          <a:noFill/>
        </p:spPr>
        <p:txBody>
          <a:bodyPr wrap="square" lIns="0" rIns="0" tIns="0" bIns="0" anchor="t">
            <a:spAutoFit/>
          </a:bodyPr>
          <a:lstStyle/>
          <a:p>
            <a:pPr algn="l"/>
            <a:r>
              <a:rPr sz="1300" b="1" i="0">
                <a:solidFill>
                  <a:srgbClr val="004C45"/>
                </a:solidFill>
                <a:latin typeface="Arial"/>
              </a:rPr>
              <a:t>13 · LO QUE DEJAMOS AQUÍ</a:t>
            </a:r>
          </a:p>
        </p:txBody>
      </p:sp>
      <p:pic>
        <p:nvPicPr>
          <p:cNvPr id="4" name="Picture 3" descr="logo_smt.png"/>
          <p:cNvPicPr>
            <a:picLocks noChangeAspect="1"/>
          </p:cNvPicPr>
          <p:nvPr/>
        </p:nvPicPr>
        <p:blipFill>
          <a:blip r:embed="rId2"/>
          <a:stretch>
            <a:fillRect/>
          </a:stretch>
        </p:blipFill>
        <p:spPr>
          <a:xfrm>
            <a:off x="10875518" y="396000"/>
            <a:ext cx="632601" cy="342000"/>
          </a:xfrm>
          <a:prstGeom prst="rect">
            <a:avLst/>
          </a:prstGeom>
        </p:spPr>
      </p:pic>
      <p:pic>
        <p:nvPicPr>
          <p:cNvPr id="5" name="Picture 4" descr="logo_onic.png"/>
          <p:cNvPicPr>
            <a:picLocks noChangeAspect="1"/>
          </p:cNvPicPr>
          <p:nvPr/>
        </p:nvPicPr>
        <p:blipFill>
          <a:blip r:embed="rId3"/>
          <a:stretch>
            <a:fillRect/>
          </a:stretch>
        </p:blipFill>
        <p:spPr>
          <a:xfrm>
            <a:off x="10168126" y="342000"/>
            <a:ext cx="455393" cy="450000"/>
          </a:xfrm>
          <a:prstGeom prst="rect">
            <a:avLst/>
          </a:prstGeom>
        </p:spPr>
      </p:pic>
      <p:sp>
        <p:nvSpPr>
          <p:cNvPr id="6" name="Rectangle 5"/>
          <p:cNvSpPr/>
          <p:nvPr/>
        </p:nvSpPr>
        <p:spPr>
          <a:xfrm>
            <a:off x="684000" y="917999"/>
            <a:ext cx="10824119" cy="19050"/>
          </a:xfrm>
          <a:prstGeom prst="rect">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4000" y="1188000"/>
            <a:ext cx="8875777" cy="864000"/>
          </a:xfrm>
          <a:prstGeom prst="rect">
            <a:avLst/>
          </a:prstGeom>
          <a:noFill/>
        </p:spPr>
        <p:txBody>
          <a:bodyPr wrap="square" lIns="0" rIns="0" tIns="0" bIns="0" anchor="t">
            <a:spAutoFit/>
          </a:bodyPr>
          <a:lstStyle/>
          <a:p>
            <a:pPr algn="l">
              <a:lnSpc>
                <a:spcPct val="100000"/>
              </a:lnSpc>
            </a:pPr>
            <a:r>
              <a:rPr sz="3000" b="1" i="0">
                <a:solidFill>
                  <a:srgbClr val="004C45"/>
                </a:solidFill>
                <a:latin typeface="Georgia"/>
              </a:rPr>
              <a:t>El método, no el caso.</a:t>
            </a:r>
          </a:p>
        </p:txBody>
      </p:sp>
      <p:sp>
        <p:nvSpPr>
          <p:cNvPr id="8" name="TextBox 7"/>
          <p:cNvSpPr txBox="1"/>
          <p:nvPr/>
        </p:nvSpPr>
        <p:spPr>
          <a:xfrm>
            <a:off x="684000" y="2015999"/>
            <a:ext cx="6061506" cy="1152000"/>
          </a:xfrm>
          <a:prstGeom prst="rect">
            <a:avLst/>
          </a:prstGeom>
          <a:noFill/>
        </p:spPr>
        <p:txBody>
          <a:bodyPr wrap="square" lIns="0" rIns="0" tIns="0" bIns="0" anchor="t">
            <a:spAutoFit/>
          </a:bodyPr>
          <a:lstStyle/>
          <a:p>
            <a:pPr algn="l">
              <a:lnSpc>
                <a:spcPct val="125000"/>
              </a:lnSpc>
              <a:spcAft>
                <a:spcPts val="700"/>
              </a:spcAft>
            </a:pPr>
            <a:r>
              <a:rPr sz="1700" b="0" i="0">
                <a:solidFill>
                  <a:srgbClr val="04110F"/>
                </a:solidFill>
                <a:latin typeface="Arial"/>
              </a:rPr>
              <a:t>Lo que vieron son 99 especies de Colombia. El procedimiento cabe en una página, es gratuito y cualquier organización puede correrlo sobre sus especies esta misma semana, sin permiso de nadie.</a:t>
            </a:r>
          </a:p>
        </p:txBody>
      </p:sp>
      <p:sp>
        <p:nvSpPr>
          <p:cNvPr id="9" name="Rounded Rectangle 8"/>
          <p:cNvSpPr/>
          <p:nvPr/>
        </p:nvSpPr>
        <p:spPr>
          <a:xfrm>
            <a:off x="684000" y="3387079"/>
            <a:ext cx="295200" cy="295200"/>
          </a:xfrm>
          <a:prstGeom prst="roundRect">
            <a:avLst>
              <a:gd name="adj" fmla="val 50000"/>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4000" y="3430279"/>
            <a:ext cx="295200" cy="251999"/>
          </a:xfrm>
          <a:prstGeom prst="rect">
            <a:avLst/>
          </a:prstGeom>
          <a:noFill/>
        </p:spPr>
        <p:txBody>
          <a:bodyPr wrap="square" lIns="0" rIns="0" tIns="0" bIns="0" anchor="t">
            <a:spAutoFit/>
          </a:bodyPr>
          <a:lstStyle/>
          <a:p>
            <a:pPr algn="ctr"/>
            <a:r>
              <a:rPr sz="1200" b="1" i="0">
                <a:solidFill>
                  <a:srgbClr val="F2EFE6"/>
                </a:solidFill>
                <a:latin typeface="Arial"/>
              </a:rPr>
              <a:t>1</a:t>
            </a:r>
          </a:p>
        </p:txBody>
      </p:sp>
      <p:sp>
        <p:nvSpPr>
          <p:cNvPr id="11" name="TextBox 10"/>
          <p:cNvSpPr txBox="1"/>
          <p:nvPr/>
        </p:nvSpPr>
        <p:spPr>
          <a:xfrm>
            <a:off x="1134000" y="3408679"/>
            <a:ext cx="5845024" cy="576000"/>
          </a:xfrm>
          <a:prstGeom prst="rect">
            <a:avLst/>
          </a:prstGeom>
          <a:noFill/>
        </p:spPr>
        <p:txBody>
          <a:bodyPr wrap="square" lIns="0" rIns="0" tIns="0" bIns="0" anchor="t">
            <a:spAutoFit/>
          </a:bodyPr>
          <a:lstStyle/>
          <a:p>
            <a:pPr algn="l">
              <a:lnSpc>
                <a:spcPct val="120000"/>
              </a:lnSpc>
            </a:pPr>
            <a:r>
              <a:rPr sz="1500" b="0" i="0">
                <a:solidFill>
                  <a:srgbClr val="04110F"/>
                </a:solidFill>
                <a:latin typeface="Arial"/>
              </a:rPr>
              <a:t>Resolver el nombre y todos sus sinónimos</a:t>
            </a:r>
          </a:p>
        </p:txBody>
      </p:sp>
      <p:sp>
        <p:nvSpPr>
          <p:cNvPr id="12" name="Rounded Rectangle 11"/>
          <p:cNvSpPr/>
          <p:nvPr/>
        </p:nvSpPr>
        <p:spPr>
          <a:xfrm>
            <a:off x="684000" y="3766879"/>
            <a:ext cx="295200" cy="295200"/>
          </a:xfrm>
          <a:prstGeom prst="roundRect">
            <a:avLst>
              <a:gd name="adj" fmla="val 50000"/>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84000" y="3810079"/>
            <a:ext cx="295200" cy="251999"/>
          </a:xfrm>
          <a:prstGeom prst="rect">
            <a:avLst/>
          </a:prstGeom>
          <a:noFill/>
        </p:spPr>
        <p:txBody>
          <a:bodyPr wrap="square" lIns="0" rIns="0" tIns="0" bIns="0" anchor="t">
            <a:spAutoFit/>
          </a:bodyPr>
          <a:lstStyle/>
          <a:p>
            <a:pPr algn="ctr"/>
            <a:r>
              <a:rPr sz="1200" b="1" i="0">
                <a:solidFill>
                  <a:srgbClr val="F2EFE6"/>
                </a:solidFill>
                <a:latin typeface="Arial"/>
              </a:rPr>
              <a:t>2</a:t>
            </a:r>
          </a:p>
        </p:txBody>
      </p:sp>
      <p:sp>
        <p:nvSpPr>
          <p:cNvPr id="14" name="TextBox 13"/>
          <p:cNvSpPr txBox="1"/>
          <p:nvPr/>
        </p:nvSpPr>
        <p:spPr>
          <a:xfrm>
            <a:off x="1134000" y="3788479"/>
            <a:ext cx="5845024" cy="576000"/>
          </a:xfrm>
          <a:prstGeom prst="rect">
            <a:avLst/>
          </a:prstGeom>
          <a:noFill/>
        </p:spPr>
        <p:txBody>
          <a:bodyPr wrap="square" lIns="0" rIns="0" tIns="0" bIns="0" anchor="t">
            <a:spAutoFit/>
          </a:bodyPr>
          <a:lstStyle/>
          <a:p>
            <a:pPr algn="l">
              <a:lnSpc>
                <a:spcPct val="120000"/>
              </a:lnSpc>
            </a:pPr>
            <a:r>
              <a:rPr sz="1500" b="0" i="0">
                <a:solidFill>
                  <a:srgbClr val="04110F"/>
                </a:solidFill>
                <a:latin typeface="Arial"/>
              </a:rPr>
              <a:t>Contar las secuencias en Europa</a:t>
            </a:r>
          </a:p>
        </p:txBody>
      </p:sp>
      <p:sp>
        <p:nvSpPr>
          <p:cNvPr id="15" name="Rounded Rectangle 14"/>
          <p:cNvSpPr/>
          <p:nvPr/>
        </p:nvSpPr>
        <p:spPr>
          <a:xfrm>
            <a:off x="684000" y="4146679"/>
            <a:ext cx="295200" cy="295200"/>
          </a:xfrm>
          <a:prstGeom prst="roundRect">
            <a:avLst>
              <a:gd name="adj" fmla="val 50000"/>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84000" y="4189879"/>
            <a:ext cx="295200" cy="251999"/>
          </a:xfrm>
          <a:prstGeom prst="rect">
            <a:avLst/>
          </a:prstGeom>
          <a:noFill/>
        </p:spPr>
        <p:txBody>
          <a:bodyPr wrap="square" lIns="0" rIns="0" tIns="0" bIns="0" anchor="t">
            <a:spAutoFit/>
          </a:bodyPr>
          <a:lstStyle/>
          <a:p>
            <a:pPr algn="ctr"/>
            <a:r>
              <a:rPr sz="1200" b="1" i="0">
                <a:solidFill>
                  <a:srgbClr val="F2EFE6"/>
                </a:solidFill>
                <a:latin typeface="Arial"/>
              </a:rPr>
              <a:t>3</a:t>
            </a:r>
          </a:p>
        </p:txBody>
      </p:sp>
      <p:sp>
        <p:nvSpPr>
          <p:cNvPr id="17" name="TextBox 16"/>
          <p:cNvSpPr txBox="1"/>
          <p:nvPr/>
        </p:nvSpPr>
        <p:spPr>
          <a:xfrm>
            <a:off x="1134000" y="4168279"/>
            <a:ext cx="5845024" cy="576000"/>
          </a:xfrm>
          <a:prstGeom prst="rect">
            <a:avLst/>
          </a:prstGeom>
          <a:noFill/>
        </p:spPr>
        <p:txBody>
          <a:bodyPr wrap="square" lIns="0" rIns="0" tIns="0" bIns="0" anchor="t">
            <a:spAutoFit/>
          </a:bodyPr>
          <a:lstStyle/>
          <a:p>
            <a:pPr algn="l">
              <a:lnSpc>
                <a:spcPct val="120000"/>
              </a:lnSpc>
            </a:pPr>
            <a:r>
              <a:rPr sz="1500" b="0" i="0">
                <a:solidFill>
                  <a:srgbClr val="04110F"/>
                </a:solidFill>
                <a:latin typeface="Arial"/>
              </a:rPr>
              <a:t>Contarlas otra vez en Estados Unidos — si no coinciden, no se concluye</a:t>
            </a:r>
          </a:p>
        </p:txBody>
      </p:sp>
      <p:sp>
        <p:nvSpPr>
          <p:cNvPr id="18" name="Rounded Rectangle 17"/>
          <p:cNvSpPr/>
          <p:nvPr/>
        </p:nvSpPr>
        <p:spPr>
          <a:xfrm>
            <a:off x="684000" y="4755079"/>
            <a:ext cx="295200" cy="295200"/>
          </a:xfrm>
          <a:prstGeom prst="roundRect">
            <a:avLst>
              <a:gd name="adj" fmla="val 50000"/>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84000" y="4798279"/>
            <a:ext cx="295200" cy="251999"/>
          </a:xfrm>
          <a:prstGeom prst="rect">
            <a:avLst/>
          </a:prstGeom>
          <a:noFill/>
        </p:spPr>
        <p:txBody>
          <a:bodyPr wrap="square" lIns="0" rIns="0" tIns="0" bIns="0" anchor="t">
            <a:spAutoFit/>
          </a:bodyPr>
          <a:lstStyle/>
          <a:p>
            <a:pPr algn="ctr"/>
            <a:r>
              <a:rPr sz="1200" b="1" i="0">
                <a:solidFill>
                  <a:srgbClr val="F2EFE6"/>
                </a:solidFill>
                <a:latin typeface="Arial"/>
              </a:rPr>
              <a:t>4</a:t>
            </a:r>
          </a:p>
        </p:txBody>
      </p:sp>
      <p:sp>
        <p:nvSpPr>
          <p:cNvPr id="20" name="TextBox 19"/>
          <p:cNvSpPr txBox="1"/>
          <p:nvPr/>
        </p:nvSpPr>
        <p:spPr>
          <a:xfrm>
            <a:off x="1134000" y="4776679"/>
            <a:ext cx="5845024" cy="576000"/>
          </a:xfrm>
          <a:prstGeom prst="rect">
            <a:avLst/>
          </a:prstGeom>
          <a:noFill/>
        </p:spPr>
        <p:txBody>
          <a:bodyPr wrap="square" lIns="0" rIns="0" tIns="0" bIns="0" anchor="t">
            <a:spAutoFit/>
          </a:bodyPr>
          <a:lstStyle/>
          <a:p>
            <a:pPr algn="l">
              <a:lnSpc>
                <a:spcPct val="120000"/>
              </a:lnSpc>
            </a:pPr>
            <a:r>
              <a:rPr sz="1500" b="0" i="0">
                <a:solidFill>
                  <a:srgbClr val="04110F"/>
                </a:solidFill>
                <a:latin typeface="Arial"/>
              </a:rPr>
              <a:t>Ver cuántas declaran país de origen</a:t>
            </a:r>
          </a:p>
        </p:txBody>
      </p:sp>
      <p:sp>
        <p:nvSpPr>
          <p:cNvPr id="21" name="Rounded Rectangle 20"/>
          <p:cNvSpPr/>
          <p:nvPr/>
        </p:nvSpPr>
        <p:spPr>
          <a:xfrm>
            <a:off x="684000" y="5134879"/>
            <a:ext cx="295200" cy="295200"/>
          </a:xfrm>
          <a:prstGeom prst="roundRect">
            <a:avLst>
              <a:gd name="adj" fmla="val 50000"/>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84000" y="5178079"/>
            <a:ext cx="295200" cy="251999"/>
          </a:xfrm>
          <a:prstGeom prst="rect">
            <a:avLst/>
          </a:prstGeom>
          <a:noFill/>
        </p:spPr>
        <p:txBody>
          <a:bodyPr wrap="square" lIns="0" rIns="0" tIns="0" bIns="0" anchor="t">
            <a:spAutoFit/>
          </a:bodyPr>
          <a:lstStyle/>
          <a:p>
            <a:pPr algn="ctr"/>
            <a:r>
              <a:rPr sz="1200" b="1" i="0">
                <a:solidFill>
                  <a:srgbClr val="F2EFE6"/>
                </a:solidFill>
                <a:latin typeface="Arial"/>
              </a:rPr>
              <a:t>5</a:t>
            </a:r>
          </a:p>
        </p:txBody>
      </p:sp>
      <p:sp>
        <p:nvSpPr>
          <p:cNvPr id="23" name="TextBox 22"/>
          <p:cNvSpPr txBox="1"/>
          <p:nvPr/>
        </p:nvSpPr>
        <p:spPr>
          <a:xfrm>
            <a:off x="1134000" y="5156479"/>
            <a:ext cx="5845024" cy="576000"/>
          </a:xfrm>
          <a:prstGeom prst="rect">
            <a:avLst/>
          </a:prstGeom>
          <a:noFill/>
        </p:spPr>
        <p:txBody>
          <a:bodyPr wrap="square" lIns="0" rIns="0" tIns="0" bIns="0" anchor="t">
            <a:spAutoFit/>
          </a:bodyPr>
          <a:lstStyle/>
          <a:p>
            <a:pPr algn="l">
              <a:lnSpc>
                <a:spcPct val="120000"/>
              </a:lnSpc>
            </a:pPr>
            <a:r>
              <a:rPr sz="1500" b="0" i="0">
                <a:solidFill>
                  <a:srgbClr val="04110F"/>
                </a:solidFill>
                <a:latin typeface="Arial"/>
              </a:rPr>
              <a:t>Abrir el registro y leer quién la depositó</a:t>
            </a:r>
          </a:p>
        </p:txBody>
      </p:sp>
      <p:sp>
        <p:nvSpPr>
          <p:cNvPr id="24" name="Rounded Rectangle 23"/>
          <p:cNvSpPr/>
          <p:nvPr/>
        </p:nvSpPr>
        <p:spPr>
          <a:xfrm>
            <a:off x="684000" y="5514679"/>
            <a:ext cx="295200" cy="295200"/>
          </a:xfrm>
          <a:prstGeom prst="roundRect">
            <a:avLst>
              <a:gd name="adj" fmla="val 50000"/>
            </a:avLst>
          </a:prstGeom>
          <a:solidFill>
            <a:srgbClr val="004C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84000" y="5557879"/>
            <a:ext cx="295200" cy="251999"/>
          </a:xfrm>
          <a:prstGeom prst="rect">
            <a:avLst/>
          </a:prstGeom>
          <a:noFill/>
        </p:spPr>
        <p:txBody>
          <a:bodyPr wrap="square" lIns="0" rIns="0" tIns="0" bIns="0" anchor="t">
            <a:spAutoFit/>
          </a:bodyPr>
          <a:lstStyle/>
          <a:p>
            <a:pPr algn="ctr"/>
            <a:r>
              <a:rPr sz="1200" b="1" i="0">
                <a:solidFill>
                  <a:srgbClr val="F2EFE6"/>
                </a:solidFill>
                <a:latin typeface="Arial"/>
              </a:rPr>
              <a:t>6</a:t>
            </a:r>
          </a:p>
        </p:txBody>
      </p:sp>
      <p:sp>
        <p:nvSpPr>
          <p:cNvPr id="26" name="TextBox 25"/>
          <p:cNvSpPr txBox="1"/>
          <p:nvPr/>
        </p:nvSpPr>
        <p:spPr>
          <a:xfrm>
            <a:off x="1134000" y="5536279"/>
            <a:ext cx="5845024" cy="576000"/>
          </a:xfrm>
          <a:prstGeom prst="rect">
            <a:avLst/>
          </a:prstGeom>
          <a:noFill/>
        </p:spPr>
        <p:txBody>
          <a:bodyPr wrap="square" lIns="0" rIns="0" tIns="0" bIns="0" anchor="t">
            <a:spAutoFit/>
          </a:bodyPr>
          <a:lstStyle/>
          <a:p>
            <a:pPr algn="l">
              <a:lnSpc>
                <a:spcPct val="120000"/>
              </a:lnSpc>
            </a:pPr>
            <a:r>
              <a:rPr sz="1500" b="0" i="0">
                <a:solidFill>
                  <a:srgbClr val="04110F"/>
                </a:solidFill>
                <a:latin typeface="Arial"/>
              </a:rPr>
              <a:t>Contrastar contra los permisos de acceso publicados</a:t>
            </a:r>
          </a:p>
        </p:txBody>
      </p:sp>
      <p:pic>
        <p:nvPicPr>
          <p:cNvPr id="27" name="Picture 26" descr="qr_erevan.png"/>
          <p:cNvPicPr>
            <a:picLocks noChangeAspect="1"/>
          </p:cNvPicPr>
          <p:nvPr/>
        </p:nvPicPr>
        <p:blipFill>
          <a:blip r:embed="rId4"/>
          <a:stretch>
            <a:fillRect/>
          </a:stretch>
        </p:blipFill>
        <p:spPr>
          <a:xfrm>
            <a:off x="7936159" y="2160000"/>
            <a:ext cx="1944000" cy="1944000"/>
          </a:xfrm>
          <a:prstGeom prst="rect">
            <a:avLst/>
          </a:prstGeom>
        </p:spPr>
      </p:pic>
      <p:sp>
        <p:nvSpPr>
          <p:cNvPr id="28" name="TextBox 27"/>
          <p:cNvSpPr txBox="1"/>
          <p:nvPr/>
        </p:nvSpPr>
        <p:spPr>
          <a:xfrm>
            <a:off x="7936159" y="4248000"/>
            <a:ext cx="3355476" cy="612000"/>
          </a:xfrm>
          <a:prstGeom prst="rect">
            <a:avLst/>
          </a:prstGeom>
          <a:noFill/>
        </p:spPr>
        <p:txBody>
          <a:bodyPr wrap="square" lIns="0" rIns="0" tIns="0" bIns="0" anchor="t">
            <a:spAutoFit/>
          </a:bodyPr>
          <a:lstStyle/>
          <a:p>
            <a:pPr algn="l">
              <a:lnSpc>
                <a:spcPct val="125000"/>
              </a:lnSpc>
            </a:pPr>
            <a:r>
              <a:rPr sz="1500" b="1" i="0">
                <a:solidFill>
                  <a:srgbClr val="004C45"/>
                </a:solidFill>
                <a:latin typeface="Arial"/>
              </a:rPr>
              <a:t>El SMT-ONIC acompaña a quien</a:t>
            </a:r>
          </a:p>
          <a:p>
            <a:pPr algn="l">
              <a:lnSpc>
                <a:spcPct val="125000"/>
              </a:lnSpc>
            </a:pPr>
            <a:r>
              <a:rPr sz="1500" b="1" i="0">
                <a:solidFill>
                  <a:srgbClr val="004C45"/>
                </a:solidFill>
                <a:latin typeface="Arial"/>
              </a:rPr>
              <a:t>quiera correrlo en su territorio.</a:t>
            </a:r>
          </a:p>
        </p:txBody>
      </p:sp>
      <p:sp>
        <p:nvSpPr>
          <p:cNvPr id="29" name="TextBox 28"/>
          <p:cNvSpPr txBox="1"/>
          <p:nvPr/>
        </p:nvSpPr>
        <p:spPr>
          <a:xfrm>
            <a:off x="684000" y="5886000"/>
            <a:ext cx="10824119" cy="756000"/>
          </a:xfrm>
          <a:prstGeom prst="rect">
            <a:avLst/>
          </a:prstGeom>
          <a:noFill/>
        </p:spPr>
        <p:txBody>
          <a:bodyPr wrap="square" lIns="0" rIns="0" tIns="0" bIns="0" anchor="t">
            <a:spAutoFit/>
          </a:bodyPr>
          <a:lstStyle/>
          <a:p>
            <a:pPr algn="l">
              <a:lnSpc>
                <a:spcPct val="130000"/>
              </a:lnSpc>
            </a:pPr>
            <a:r>
              <a:rPr sz="1200" b="0" i="0">
                <a:solidFill>
                  <a:srgbClr val="555E5B"/>
                </a:solidFill>
                <a:latin typeface="Arial"/>
              </a:rPr>
              <a:t>Organización Nacional Indígena de Colombia · Sistema de Monitoreo Territorial · Ereván, COP 17 del Convenio sobre la Diversidad Biológica</a:t>
            </a:r>
          </a:p>
          <a:p>
            <a:pPr algn="l">
              <a:lnSpc>
                <a:spcPct val="130000"/>
              </a:lnSpc>
            </a:pPr>
            <a:r>
              <a:rPr sz="1200" b="0" i="0">
                <a:solidFill>
                  <a:srgbClr val="555E5B"/>
                </a:solidFill>
                <a:latin typeface="Arial"/>
              </a:rPr>
              <a:t>Medición del 20 de octubre de 2026. Doble verificación: ENA y GenBank para secuencias; Royal Botanic Gardens Kew y Catálogo de Plantas y Líquenes de Colombia para endemismo. 804 respuestas crudas archivadas. Ninguna cifra sin dos fuentes.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